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89" r:id="rId4"/>
    <p:sldId id="373" r:id="rId5"/>
    <p:sldId id="375" r:id="rId6"/>
    <p:sldId id="323" r:id="rId7"/>
    <p:sldId id="338" r:id="rId8"/>
    <p:sldId id="349" r:id="rId9"/>
    <p:sldId id="324" r:id="rId10"/>
    <p:sldId id="335" r:id="rId11"/>
    <p:sldId id="336" r:id="rId12"/>
    <p:sldId id="337" r:id="rId13"/>
    <p:sldId id="326" r:id="rId14"/>
    <p:sldId id="328" r:id="rId15"/>
    <p:sldId id="287" r:id="rId16"/>
    <p:sldId id="319" r:id="rId17"/>
    <p:sldId id="371" r:id="rId18"/>
    <p:sldId id="317" r:id="rId19"/>
    <p:sldId id="318" r:id="rId20"/>
    <p:sldId id="340" r:id="rId21"/>
    <p:sldId id="339" r:id="rId22"/>
    <p:sldId id="343" r:id="rId23"/>
    <p:sldId id="344" r:id="rId24"/>
    <p:sldId id="341" r:id="rId25"/>
    <p:sldId id="345" r:id="rId26"/>
    <p:sldId id="377" r:id="rId27"/>
    <p:sldId id="277" r:id="rId28"/>
    <p:sldId id="331" r:id="rId29"/>
    <p:sldId id="350" r:id="rId30"/>
    <p:sldId id="363" r:id="rId31"/>
    <p:sldId id="364" r:id="rId32"/>
    <p:sldId id="365" r:id="rId33"/>
    <p:sldId id="366" r:id="rId34"/>
    <p:sldId id="367" r:id="rId35"/>
    <p:sldId id="374" r:id="rId36"/>
    <p:sldId id="286" r:id="rId37"/>
    <p:sldId id="353" r:id="rId38"/>
    <p:sldId id="354" r:id="rId39"/>
    <p:sldId id="355" r:id="rId40"/>
    <p:sldId id="358" r:id="rId41"/>
    <p:sldId id="359" r:id="rId42"/>
    <p:sldId id="360" r:id="rId43"/>
    <p:sldId id="342" r:id="rId44"/>
    <p:sldId id="369" r:id="rId45"/>
    <p:sldId id="285" r:id="rId46"/>
  </p:sldIdLst>
  <p:sldSz cx="12192000" cy="6858000"/>
  <p:notesSz cx="6858000" cy="9144000"/>
  <p:embeddedFontLst>
    <p:embeddedFont>
      <p:font typeface="a드림고딕1" panose="02020600000000000000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a블랙B" panose="02020600000000000000" pitchFamily="18" charset="-127"/>
      <p:regular r:id="rId51"/>
    </p:embeddedFont>
    <p:embeddedFont>
      <p:font typeface="a드림고딕7" panose="02020600000000000000" pitchFamily="18" charset="-127"/>
      <p:regular r:id="rId52"/>
    </p:embeddedFont>
    <p:embeddedFont>
      <p:font typeface="a드림고딕2" panose="02020600000000000000" pitchFamily="18" charset="-127"/>
      <p:regular r:id="rId53"/>
    </p:embeddedFont>
    <p:embeddedFont>
      <p:font typeface="a드림고딕6" panose="02020600000000000000" pitchFamily="18" charset="-127"/>
      <p:regular r:id="rId54"/>
    </p:embeddedFont>
    <p:embeddedFont>
      <p:font typeface="a드림고딕5" panose="02020600000000000000" pitchFamily="18" charset="-127"/>
      <p:regular r:id="rId55"/>
    </p:embeddedFont>
    <p:embeddedFont>
      <p:font typeface="a드림고딕3" panose="02020600000000000000" pitchFamily="18" charset="-127"/>
      <p:regular r:id="rId56"/>
    </p:embeddedFont>
    <p:embeddedFont>
      <p:font typeface="a드림고딕4" panose="02020600000000000000" pitchFamily="18" charset="-127"/>
      <p:regular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0000"/>
    <a:srgbClr val="00B050"/>
    <a:srgbClr val="AFABAB"/>
    <a:srgbClr val="A9D18E"/>
    <a:srgbClr val="FF0000"/>
    <a:srgbClr val="00B0F0"/>
    <a:srgbClr val="FFFF00"/>
    <a:srgbClr val="8DFF7E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48473" autoAdjust="0"/>
  </p:normalViewPr>
  <p:slideViewPr>
    <p:cSldViewPr snapToGrid="0" showGuides="1">
      <p:cViewPr varScale="1">
        <p:scale>
          <a:sx n="70" d="100"/>
          <a:sy n="70" d="100"/>
        </p:scale>
        <p:origin x="52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87F4F-1A5D-4488-B3A4-0B48FA798588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73D4D-CC36-4D5E-9FB0-A380797E5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7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-01.ibm.com/support/knowledgecenter/POWER8/p8ha1/changeuserpassword.htm?lang=ko&amp;cp=POWER8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 smtClean="0"/>
              <a:t>고가용성</a:t>
            </a:r>
            <a:r>
              <a:rPr lang="ko-KR" altLang="en-US" b="1" dirty="0" smtClean="0"/>
              <a:t> 확보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일반적으로 가용성이란 시스템의 정지 없이 서비스가 가동될 수 있는 확률을 의미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고가용성이란</a:t>
            </a:r>
            <a:r>
              <a:rPr lang="ko-KR" altLang="en-US" dirty="0" smtClean="0"/>
              <a:t> 긴 시간 동안 지속적으로 서비스를 운영이 가능한 시스템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컴포넌트를 의미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부하분산을 통한 성능 개선</a:t>
            </a:r>
            <a:r>
              <a:rPr lang="en-US" altLang="ko-KR" dirty="0" smtClean="0"/>
              <a:t>.</a:t>
            </a:r>
            <a:endParaRPr lang="ko-KR" altLang="en-US" b="1" dirty="0" smtClean="0"/>
          </a:p>
          <a:p>
            <a:r>
              <a:rPr lang="ko-KR" altLang="en-US" dirty="0" smtClean="0"/>
              <a:t>이중화로 구성된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는 항상 같은 데이터를 가지고 있기 때문에 하나의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사용해서 모든 어플리케이션을 처리할 때보다 업무 특성을 고려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어플리케이션을 분산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에 가해지는 부하가 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전체적인 성능 향상을 가져옴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장애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재해 시 데이터손실 최소화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물리적인 시스템 장애나 천재지변과 같은 재해 시에 하나의 시스템을 운영하게 되면 장애를 복구할 동안 정상적인 서비스를 할 수 없게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일반적으로 백업 서버를 운영하게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이중화를 사용하게 되면 백업 서버의 운영을 손쉽게 할 수 있습니다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73D4D-CC36-4D5E-9FB0-A380797E56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0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High Availability</a:t>
            </a:r>
            <a:r>
              <a:rPr lang="ko-KR" altLang="en-US" dirty="0" smtClean="0"/>
              <a:t>                                    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서비스 중이던 시스템 또는 소프트웨어가 고장이 나면 사용 가능한 시스템으로 즉시 접근이 가능하여야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Database Consistency                             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하나의 데이터베이스 서버 내에서 이중화 트랜잭션과 로컬트랜잭션이 동시에 같은 데이터를 접근하는 경우가 발생                                                         </a:t>
            </a:r>
            <a:r>
              <a:rPr lang="en-US" altLang="ko-KR" dirty="0" smtClean="0"/>
              <a:t>-</a:t>
            </a:r>
            <a:r>
              <a:rPr lang="ko-KR" altLang="en-US" dirty="0" smtClean="0"/>
              <a:t>이러한 데이터의 충동 발생시 데이터 충돌이 해결 되어야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High Performance                                        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이중화 하는데 수반되는 오버헤드를 최소화        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독립시스템으로 트랜잭션을 처리할 때의 성능을 유지하도록 해야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Load Balancing &amp; Scalability                           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다중서버 운영환경에서 서비스하는 트랜잭션들을 두 그룹이상으로 나누어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각각의 트랜잭션이 해당서버에서 수행 되도록 하여야 함</a:t>
            </a:r>
            <a:r>
              <a:rPr lang="en-US" altLang="ko-KR" dirty="0" smtClean="0"/>
              <a:t>.                    </a:t>
            </a:r>
          </a:p>
          <a:p>
            <a:r>
              <a:rPr lang="en-US" altLang="ko-KR" dirty="0" smtClean="0"/>
              <a:t> -</a:t>
            </a:r>
            <a:r>
              <a:rPr lang="ko-KR" altLang="en-US" dirty="0" smtClean="0"/>
              <a:t>각 서버에서 변경되는 데이터베이스 내용을 다른 서버들에 반영시킴으로써 서버에 걸리는 부하를 분산시킬 수 있도록 하여야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73D4D-CC36-4D5E-9FB0-A380797E56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25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같은 박스 내 각기 다른 </a:t>
            </a:r>
            <a:r>
              <a:rPr lang="en-US" altLang="ko-KR" dirty="0" smtClean="0"/>
              <a:t>LPAR</a:t>
            </a:r>
            <a:r>
              <a:rPr lang="ko-KR" altLang="en-US" dirty="0" smtClean="0"/>
              <a:t>에서 자원의 이동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운용중인</a:t>
            </a:r>
            <a:r>
              <a:rPr lang="ko-KR" altLang="en-US" baseline="0" dirty="0" smtClean="0"/>
              <a:t> 서버에 영향 </a:t>
            </a:r>
            <a:r>
              <a:rPr lang="en-US" altLang="ko-KR" baseline="0" dirty="0" smtClean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73D4D-CC36-4D5E-9FB0-A380797E56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68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사용자 프로파일</a:t>
            </a:r>
            <a:r>
              <a:rPr lang="ko-KR" altLang="en-US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및 액세스 관리</a:t>
            </a:r>
            <a:r>
              <a:rPr lang="en-US" altLang="ko-KR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, </a:t>
            </a:r>
            <a:r>
              <a:rPr lang="ko-KR" altLang="en-US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사용자 및 태스크 관리</a:t>
            </a:r>
            <a:r>
              <a:rPr lang="en-US" altLang="ko-KR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, </a:t>
            </a:r>
            <a:r>
              <a:rPr lang="ko-KR" altLang="en-US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원격 명령 실행</a:t>
            </a:r>
            <a:r>
              <a:rPr lang="en-US" altLang="ko-KR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, </a:t>
            </a:r>
            <a:r>
              <a:rPr lang="ko-KR" altLang="en-US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인증서 관리</a:t>
            </a:r>
            <a:r>
              <a:rPr lang="en-US" altLang="ko-KR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, </a:t>
            </a:r>
            <a:r>
              <a:rPr lang="ko-KR" altLang="en-US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설치 자원 관리</a:t>
            </a:r>
            <a:endParaRPr lang="en-US" altLang="ko-KR" sz="1200" b="0" i="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73D4D-CC36-4D5E-9FB0-A380797E56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6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6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63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703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3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71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54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6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09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02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60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0025B-4771-4A32-9CB5-23B1092588D1}" type="datetimeFigureOut">
              <a:rPr lang="ko-KR" altLang="en-US" smtClean="0"/>
              <a:t>2015-07-16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03E53-4B6B-4BBB-8DEB-58ABA7C3C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1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Relationship Id="rId9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7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044" y="1355515"/>
            <a:ext cx="4045911" cy="2275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8057" y="3390856"/>
            <a:ext cx="439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UNIX System </a:t>
            </a:r>
            <a:r>
              <a:rPr lang="ko-KR" altLang="en-US" sz="3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운영기법</a:t>
            </a:r>
            <a:endParaRPr lang="ko-KR" altLang="en-US" sz="3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1319" y="4146256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강유은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, </a:t>
            </a:r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유호경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, </a:t>
            </a:r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윤기성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, </a:t>
            </a:r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차성훈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53135" y="4060943"/>
            <a:ext cx="454080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각 삼각형 1"/>
          <p:cNvSpPr/>
          <p:nvPr/>
        </p:nvSpPr>
        <p:spPr>
          <a:xfrm rot="5400000">
            <a:off x="2024418" y="-2024418"/>
            <a:ext cx="2047164" cy="6096000"/>
          </a:xfrm>
          <a:prstGeom prst="rtTriangle">
            <a:avLst/>
          </a:prstGeom>
          <a:solidFill>
            <a:srgbClr val="5B9BD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16200000">
            <a:off x="8120416" y="2786418"/>
            <a:ext cx="2047164" cy="6096000"/>
          </a:xfrm>
          <a:prstGeom prst="rtTriangle">
            <a:avLst/>
          </a:prstGeom>
          <a:solidFill>
            <a:srgbClr val="5B9BD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49913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01-3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67999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413541"/>
            <a:ext cx="2352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Virtualization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61712" y="1584497"/>
            <a:ext cx="8897083" cy="5116554"/>
            <a:chOff x="2598213" y="1030843"/>
            <a:chExt cx="7776864" cy="4608512"/>
          </a:xfrm>
        </p:grpSpPr>
        <p:sp>
          <p:nvSpPr>
            <p:cNvPr id="9" name="직사각형 8"/>
            <p:cNvSpPr/>
            <p:nvPr/>
          </p:nvSpPr>
          <p:spPr>
            <a:xfrm>
              <a:off x="2598213" y="1030843"/>
              <a:ext cx="7632848" cy="3168352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98213" y="1030843"/>
              <a:ext cx="1296144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Part#1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AIX V7</a:t>
              </a: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94357" y="1030843"/>
              <a:ext cx="1296144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Part#2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Linux</a:t>
              </a: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ko-KR" altLang="en-US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ko-KR" altLang="en-US" sz="1600" dirty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90501" y="1030843"/>
              <a:ext cx="1296144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Part#3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I5/OS</a:t>
              </a: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ko-KR" altLang="en-US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ko-KR" altLang="en-US" sz="1600" dirty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486645" y="1030843"/>
              <a:ext cx="1296144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Part#4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AIX V5</a:t>
              </a: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ko-KR" altLang="en-US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ko-KR" altLang="en-US" sz="1600" dirty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782789" y="1030843"/>
              <a:ext cx="1296144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Part#5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AIX V6</a:t>
              </a: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ko-KR" altLang="en-US" sz="1600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  <a:p>
              <a:pPr algn="ctr"/>
              <a:endParaRPr lang="ko-KR" altLang="en-US" sz="1600" dirty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78933" y="1030843"/>
              <a:ext cx="1152128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598213" y="3407107"/>
              <a:ext cx="1296144" cy="7920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AIX V7</a:t>
              </a:r>
            </a:p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Kernel</a:t>
              </a:r>
              <a:endParaRPr lang="ko-KR" altLang="en-US" sz="1600" dirty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94357" y="3407107"/>
              <a:ext cx="1296144" cy="7920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Linux</a:t>
              </a:r>
            </a:p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Kernel</a:t>
              </a:r>
              <a:endParaRPr lang="ko-KR" altLang="en-US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190501" y="3407107"/>
              <a:ext cx="1296144" cy="7920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I5/OS</a:t>
              </a:r>
            </a:p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Kernel</a:t>
              </a:r>
              <a:endParaRPr lang="ko-KR" altLang="en-US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86645" y="3407107"/>
              <a:ext cx="1296144" cy="7920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AIX V5</a:t>
              </a:r>
            </a:p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Kernel</a:t>
              </a:r>
              <a:endParaRPr lang="ko-KR" altLang="en-US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782789" y="3407107"/>
              <a:ext cx="1296144" cy="7920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AIX V6</a:t>
              </a:r>
            </a:p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Kernel</a:t>
              </a:r>
              <a:endParaRPr lang="ko-KR" altLang="en-US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078933" y="3191083"/>
              <a:ext cx="1152128" cy="100811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078933" y="1390883"/>
              <a:ext cx="1296144" cy="432048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Part#6-10</a:t>
              </a:r>
              <a:endParaRPr lang="ko-KR" altLang="en-US" sz="1600" dirty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078933" y="2038955"/>
              <a:ext cx="1152128" cy="576064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AIX V7/</a:t>
              </a:r>
            </a:p>
            <a:p>
              <a:pPr algn="ctr"/>
              <a:r>
                <a:rPr lang="en-US" altLang="ko-KR" sz="1600" dirty="0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Linux</a:t>
              </a:r>
              <a:endParaRPr lang="ko-KR" altLang="en-US" sz="1600" dirty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078933" y="3191083"/>
              <a:ext cx="288032" cy="1008112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os</a:t>
              </a:r>
              <a:endPara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366965" y="3191083"/>
              <a:ext cx="288032" cy="1008112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os</a:t>
              </a:r>
              <a:endParaRPr lang="ko-KR" altLang="en-US" sz="1600" dirty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654997" y="3191083"/>
              <a:ext cx="288032" cy="1008112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os</a:t>
              </a:r>
              <a:endParaRPr lang="ko-KR" altLang="en-US" sz="1600" dirty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943029" y="3191083"/>
              <a:ext cx="288032" cy="1008112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>
                  <a:latin typeface="a드림고딕1" panose="02020600000000000000" pitchFamily="18" charset="-127"/>
                  <a:ea typeface="a드림고딕1" panose="02020600000000000000" pitchFamily="18" charset="-127"/>
                </a:rPr>
                <a:t>os</a:t>
              </a:r>
              <a:endParaRPr lang="ko-KR" altLang="en-US" sz="1600" dirty="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8213" y="4991283"/>
              <a:ext cx="7632848" cy="648072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Network Card</a:t>
              </a:r>
              <a:endParaRPr lang="ko-KR" altLang="en-US" sz="1600" dirty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3246285" y="4199195"/>
              <a:ext cx="0" cy="7920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4542429" y="4199195"/>
              <a:ext cx="0" cy="7920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838573" y="4199195"/>
              <a:ext cx="0" cy="7920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7134717" y="4199195"/>
              <a:ext cx="0" cy="7920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8430861" y="4199195"/>
              <a:ext cx="0" cy="7920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9222949" y="4199195"/>
              <a:ext cx="0" cy="7920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9510981" y="4199195"/>
              <a:ext cx="0" cy="7920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9799013" y="4199195"/>
              <a:ext cx="0" cy="7920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10087045" y="4199195"/>
              <a:ext cx="0" cy="7920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모서리가 둥근 직사각형 40"/>
          <p:cNvSpPr/>
          <p:nvPr/>
        </p:nvSpPr>
        <p:spPr>
          <a:xfrm>
            <a:off x="1128556" y="2967913"/>
            <a:ext cx="10399594" cy="146027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If physical disk consist of only LPAR, We connect network card to all LPAR.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This way spend much money, and impossible to connect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everything.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4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49913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01-3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67999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413541"/>
            <a:ext cx="2352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Virtualization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668678" y="1966240"/>
            <a:ext cx="9073008" cy="4337202"/>
            <a:chOff x="1789114" y="1420724"/>
            <a:chExt cx="9073008" cy="3744416"/>
          </a:xfrm>
        </p:grpSpPr>
        <p:sp>
          <p:nvSpPr>
            <p:cNvPr id="30" name="직사각형 29"/>
            <p:cNvSpPr/>
            <p:nvPr/>
          </p:nvSpPr>
          <p:spPr>
            <a:xfrm>
              <a:off x="3085258" y="1420724"/>
              <a:ext cx="1296144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Part#1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AIX V7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81402" y="1420724"/>
              <a:ext cx="1296144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Part#2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Linux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677546" y="1420724"/>
              <a:ext cx="1296144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Part#3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I5/OS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973690" y="1420724"/>
              <a:ext cx="1296144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Part#4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AIX V5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269834" y="1420724"/>
              <a:ext cx="1296144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Part#5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AIX V6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565978" y="1420724"/>
              <a:ext cx="1152128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85258" y="3796988"/>
              <a:ext cx="1296144" cy="7920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AIX V7</a:t>
              </a:r>
            </a:p>
            <a:p>
              <a:pPr algn="ctr"/>
              <a:r>
                <a:rPr lang="en-US" altLang="ko-KR" dirty="0" smtClean="0"/>
                <a:t>Kernel</a:t>
              </a:r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381402" y="3796988"/>
              <a:ext cx="1296144" cy="7920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Linux</a:t>
              </a:r>
            </a:p>
            <a:p>
              <a:pPr algn="ctr"/>
              <a:r>
                <a:rPr lang="en-US" altLang="ko-KR" dirty="0" smtClean="0"/>
                <a:t>Kernel</a:t>
              </a:r>
              <a:endParaRPr lang="ko-KR" altLang="en-US" dirty="0" smtClean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677546" y="3796988"/>
              <a:ext cx="1296144" cy="7920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I5/OS</a:t>
              </a:r>
            </a:p>
            <a:p>
              <a:pPr algn="ctr"/>
              <a:r>
                <a:rPr lang="en-US" altLang="ko-KR" dirty="0" smtClean="0"/>
                <a:t>Kernel</a:t>
              </a:r>
              <a:endParaRPr lang="ko-KR" altLang="en-US" dirty="0" smtClean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973690" y="3796988"/>
              <a:ext cx="1296144" cy="7920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AIX V5</a:t>
              </a:r>
            </a:p>
            <a:p>
              <a:pPr algn="ctr"/>
              <a:r>
                <a:rPr lang="en-US" altLang="ko-KR" dirty="0" smtClean="0"/>
                <a:t>Kernel</a:t>
              </a:r>
              <a:endParaRPr lang="ko-KR" altLang="en-US" dirty="0" smtClean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269834" y="3796988"/>
              <a:ext cx="1296144" cy="7920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AIX V6</a:t>
              </a:r>
            </a:p>
            <a:p>
              <a:pPr algn="ctr"/>
              <a:r>
                <a:rPr lang="en-US" altLang="ko-KR" dirty="0" smtClean="0"/>
                <a:t>Kernel</a:t>
              </a:r>
              <a:endParaRPr lang="ko-KR" altLang="en-US" dirty="0" smtClean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565978" y="1780764"/>
              <a:ext cx="1296144" cy="432048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Part#6-10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65978" y="2428836"/>
              <a:ext cx="1152128" cy="576064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AIX V7/</a:t>
              </a:r>
            </a:p>
            <a:p>
              <a:pPr algn="ctr"/>
              <a:r>
                <a:rPr lang="en-US" altLang="ko-KR" dirty="0" smtClean="0"/>
                <a:t>Linux</a:t>
              </a:r>
              <a:endParaRPr lang="ko-KR" altLang="en-US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565978" y="3580964"/>
              <a:ext cx="288032" cy="1008112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os</a:t>
              </a:r>
              <a:endParaRPr lang="en-US" altLang="ko-KR" dirty="0" smtClean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854010" y="3580964"/>
              <a:ext cx="288032" cy="1008112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os</a:t>
              </a:r>
              <a:endParaRPr lang="ko-KR" altLang="en-US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0142042" y="3580964"/>
              <a:ext cx="288032" cy="1008112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os</a:t>
              </a:r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789114" y="1420724"/>
              <a:ext cx="1296144" cy="31683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Part#0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Virtual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I/O Server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89114" y="3796988"/>
              <a:ext cx="1296144" cy="7920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AIX V7</a:t>
              </a:r>
            </a:p>
            <a:p>
              <a:pPr algn="ctr"/>
              <a:r>
                <a:rPr lang="en-US" altLang="ko-KR" dirty="0" smtClean="0"/>
                <a:t>Kernel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89114" y="4589076"/>
              <a:ext cx="8928992" cy="5760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Virtual Ethernet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77146" y="4445060"/>
              <a:ext cx="360040" cy="2880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524000" y="1780674"/>
            <a:ext cx="1588168" cy="3064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846346" y="5652922"/>
            <a:ext cx="580768" cy="254788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96203" y="5156267"/>
            <a:ext cx="10399594" cy="146027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But if we had extra LPAR that can manage all of disk and network,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How nice it would be for user ?</a:t>
            </a:r>
            <a:endParaRPr lang="ko-KR" altLang="en-US" sz="2000" dirty="0">
              <a:solidFill>
                <a:schemeClr val="tx1"/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7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61555" y="2182525"/>
            <a:ext cx="1331913" cy="3576638"/>
          </a:xfrm>
          <a:prstGeom prst="rect">
            <a:avLst/>
          </a:prstGeom>
          <a:solidFill>
            <a:srgbClr val="0070C0">
              <a:alpha val="40000"/>
            </a:srgbClr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lvl1pPr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ko-KR" altLang="en-US" sz="240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4072892" y="1897578"/>
            <a:ext cx="2430463" cy="4132262"/>
          </a:xfrm>
          <a:prstGeom prst="ellipse">
            <a:avLst/>
          </a:prstGeom>
          <a:solidFill>
            <a:srgbClr val="DDDDDD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Hypervisor</a:t>
            </a:r>
          </a:p>
        </p:txBody>
      </p:sp>
      <p:sp>
        <p:nvSpPr>
          <p:cNvPr id="9" name="Freeform 10"/>
          <p:cNvSpPr>
            <a:spLocks noChangeArrowheads="1"/>
          </p:cNvSpPr>
          <p:nvPr/>
        </p:nvSpPr>
        <p:spPr bwMode="auto">
          <a:xfrm>
            <a:off x="4418968" y="2223800"/>
            <a:ext cx="1824037" cy="1200150"/>
          </a:xfrm>
          <a:custGeom>
            <a:avLst/>
            <a:gdLst>
              <a:gd name="T0" fmla="*/ 368654397 w 1045"/>
              <a:gd name="T1" fmla="*/ 603998017 h 666"/>
              <a:gd name="T2" fmla="*/ 188896889 w 1045"/>
              <a:gd name="T3" fmla="*/ 1324898890 h 666"/>
              <a:gd name="T4" fmla="*/ 728169412 w 1045"/>
              <a:gd name="T5" fmla="*/ 1747048795 h 666"/>
              <a:gd name="T6" fmla="*/ 1514226226 w 1045"/>
              <a:gd name="T7" fmla="*/ 1889930114 h 666"/>
              <a:gd name="T8" fmla="*/ 2147483647 w 1045"/>
              <a:gd name="T9" fmla="*/ 1821735579 h 666"/>
              <a:gd name="T10" fmla="*/ 2147483647 w 1045"/>
              <a:gd name="T11" fmla="*/ 1032642650 h 666"/>
              <a:gd name="T12" fmla="*/ 2147483647 w 1045"/>
              <a:gd name="T13" fmla="*/ 620234274 h 666"/>
              <a:gd name="T14" fmla="*/ 1934676595 w 1045"/>
              <a:gd name="T15" fmla="*/ 402664706 h 666"/>
              <a:gd name="T16" fmla="*/ 993236120 w 1045"/>
              <a:gd name="T17" fmla="*/ 405911958 h 666"/>
              <a:gd name="T18" fmla="*/ 371702021 w 1045"/>
              <a:gd name="T19" fmla="*/ 571525502 h 666"/>
              <a:gd name="T20" fmla="*/ 368654397 w 1045"/>
              <a:gd name="T21" fmla="*/ 603998017 h 6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45"/>
              <a:gd name="T34" fmla="*/ 0 h 666"/>
              <a:gd name="T35" fmla="*/ 1045 w 1045"/>
              <a:gd name="T36" fmla="*/ 666 h 66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45" h="666">
                <a:moveTo>
                  <a:pt x="121" y="186"/>
                </a:moveTo>
                <a:cubicBezTo>
                  <a:pt x="34" y="206"/>
                  <a:pt x="0" y="341"/>
                  <a:pt x="62" y="408"/>
                </a:cubicBezTo>
                <a:cubicBezTo>
                  <a:pt x="14" y="521"/>
                  <a:pt x="152" y="622"/>
                  <a:pt x="239" y="538"/>
                </a:cubicBezTo>
                <a:cubicBezTo>
                  <a:pt x="302" y="599"/>
                  <a:pt x="419" y="620"/>
                  <a:pt x="497" y="582"/>
                </a:cubicBezTo>
                <a:cubicBezTo>
                  <a:pt x="591" y="666"/>
                  <a:pt x="759" y="653"/>
                  <a:pt x="845" y="561"/>
                </a:cubicBezTo>
                <a:cubicBezTo>
                  <a:pt x="972" y="587"/>
                  <a:pt x="1045" y="397"/>
                  <a:pt x="940" y="318"/>
                </a:cubicBezTo>
                <a:cubicBezTo>
                  <a:pt x="1005" y="265"/>
                  <a:pt x="945" y="159"/>
                  <a:pt x="866" y="191"/>
                </a:cubicBezTo>
                <a:cubicBezTo>
                  <a:pt x="816" y="124"/>
                  <a:pt x="710" y="91"/>
                  <a:pt x="635" y="124"/>
                </a:cubicBezTo>
                <a:cubicBezTo>
                  <a:pt x="578" y="0"/>
                  <a:pt x="385" y="0"/>
                  <a:pt x="326" y="125"/>
                </a:cubicBezTo>
                <a:cubicBezTo>
                  <a:pt x="269" y="43"/>
                  <a:pt x="131" y="75"/>
                  <a:pt x="122" y="176"/>
                </a:cubicBezTo>
                <a:cubicBezTo>
                  <a:pt x="122" y="176"/>
                  <a:pt x="121" y="184"/>
                  <a:pt x="121" y="186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ko-KR" altLang="en-US" sz="240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537780" y="2515900"/>
            <a:ext cx="1055688" cy="611188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Virtual</a:t>
            </a:r>
          </a:p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Ethernet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4826955" y="2496612"/>
            <a:ext cx="101149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ko-KR" sz="2400" dirty="0">
                <a:solidFill>
                  <a:srgbClr val="00008C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Virtual</a:t>
            </a:r>
          </a:p>
          <a:p>
            <a:pPr algn="l"/>
            <a:r>
              <a:rPr lang="en-US" altLang="ko-KR" sz="2400" dirty="0">
                <a:solidFill>
                  <a:srgbClr val="00008C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Switch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6831968" y="2182525"/>
            <a:ext cx="3432175" cy="3308350"/>
          </a:xfrm>
          <a:prstGeom prst="rect">
            <a:avLst/>
          </a:prstGeom>
          <a:solidFill>
            <a:srgbClr val="0070C0">
              <a:alpha val="40000"/>
            </a:srgbClr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lvl1pPr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ko-KR" altLang="en-US" sz="240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9262430" y="2501613"/>
            <a:ext cx="1008063" cy="61277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Physical</a:t>
            </a:r>
          </a:p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Ethernet</a:t>
            </a:r>
          </a:p>
        </p:txBody>
      </p:sp>
      <p:sp>
        <p:nvSpPr>
          <p:cNvPr id="16" name="Oval 17"/>
          <p:cNvSpPr>
            <a:spLocks noChangeArrowheads="1"/>
          </p:cNvSpPr>
          <p:nvPr/>
        </p:nvSpPr>
        <p:spPr bwMode="auto">
          <a:xfrm>
            <a:off x="8033705" y="2560350"/>
            <a:ext cx="1114425" cy="498475"/>
          </a:xfrm>
          <a:prstGeom prst="ellipse">
            <a:avLst/>
          </a:prstGeom>
          <a:solidFill>
            <a:srgbClr val="FF0000">
              <a:alpha val="69804"/>
            </a:srgbClr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ko-KR" sz="12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Layer 2</a:t>
            </a:r>
          </a:p>
          <a:p>
            <a:pPr algn="ctr">
              <a:spcAft>
                <a:spcPct val="15000"/>
              </a:spcAft>
            </a:pPr>
            <a:r>
              <a:rPr lang="en-US" altLang="ko-KR" sz="12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Bridge</a:t>
            </a: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7473318" y="1420724"/>
            <a:ext cx="225222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ko-KR" sz="2000" b="1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Virtual I/O Server</a:t>
            </a:r>
          </a:p>
          <a:p>
            <a:pPr algn="ctr"/>
            <a:r>
              <a:rPr lang="en-US" altLang="ko-KR" sz="2000" b="1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Partition</a:t>
            </a:r>
            <a:endParaRPr lang="en-US" altLang="ko-KR" sz="2000" b="1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0727693" y="30965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spcAft>
                <a:spcPct val="15000"/>
              </a:spcAft>
            </a:pPr>
            <a:endParaRPr lang="ko-KR" altLang="ko-KR" sz="1800" b="1">
              <a:solidFill>
                <a:srgbClr val="000000"/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2034273" y="1476686"/>
            <a:ext cx="181716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ko-KR" sz="2000" b="1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Each of Client</a:t>
            </a:r>
            <a:endParaRPr lang="en-US" altLang="ko-KR" sz="2000" b="1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  <a:p>
            <a:pPr algn="ctr"/>
            <a:r>
              <a:rPr lang="en-US" altLang="ko-KR" sz="2000" b="1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Partition</a:t>
            </a:r>
          </a:p>
        </p:txBody>
      </p: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3688718" y="4876522"/>
            <a:ext cx="3143250" cy="299137"/>
            <a:chOff x="1368" y="2928"/>
            <a:chExt cx="1800" cy="166"/>
          </a:xfrm>
        </p:grpSpPr>
        <p:sp>
          <p:nvSpPr>
            <p:cNvPr id="41" name="Text Box 23"/>
            <p:cNvSpPr txBox="1">
              <a:spLocks noChangeArrowheads="1"/>
            </p:cNvSpPr>
            <p:nvPr/>
          </p:nvSpPr>
          <p:spPr bwMode="auto">
            <a:xfrm>
              <a:off x="1552" y="2940"/>
              <a:ext cx="13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1019175">
                <a:defRPr sz="27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1019175">
                <a:defRPr sz="27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1019175">
                <a:defRPr sz="27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1019175">
                <a:defRPr sz="27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1019175">
                <a:defRPr sz="27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ko-KR" sz="1800">
                  <a:solidFill>
                    <a:srgbClr val="000000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rPr>
                <a:t>SCSI RDMA Protocol</a:t>
              </a:r>
            </a:p>
          </p:txBody>
        </p:sp>
        <p:sp>
          <p:nvSpPr>
            <p:cNvPr id="42" name="Line 24"/>
            <p:cNvSpPr>
              <a:spLocks noChangeShapeType="1"/>
            </p:cNvSpPr>
            <p:nvPr/>
          </p:nvSpPr>
          <p:spPr bwMode="auto">
            <a:xfrm>
              <a:off x="1368" y="2928"/>
              <a:ext cx="18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ko-KR" altLang="en-US" sz="160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</p:grpSp>
      <p:sp>
        <p:nvSpPr>
          <p:cNvPr id="22" name="Line 25"/>
          <p:cNvSpPr>
            <a:spLocks noChangeShapeType="1"/>
          </p:cNvSpPr>
          <p:nvPr/>
        </p:nvSpPr>
        <p:spPr bwMode="auto">
          <a:xfrm flipH="1" flipV="1">
            <a:off x="3379154" y="5384513"/>
            <a:ext cx="5311775" cy="645326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ko-KR" altLang="en-US" sz="160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 rot="349953">
            <a:off x="4079891" y="5592088"/>
            <a:ext cx="24069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ko-KR" sz="1800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Device DMA Transfer</a:t>
            </a:r>
          </a:p>
        </p:txBody>
      </p:sp>
      <p:sp>
        <p:nvSpPr>
          <p:cNvPr id="24" name="Rectangle 27"/>
          <p:cNvSpPr>
            <a:spLocks noChangeArrowheads="1"/>
          </p:cNvSpPr>
          <p:nvPr/>
        </p:nvSpPr>
        <p:spPr bwMode="auto">
          <a:xfrm>
            <a:off x="2582230" y="5063838"/>
            <a:ext cx="776288" cy="595312"/>
          </a:xfrm>
          <a:prstGeom prst="rect">
            <a:avLst/>
          </a:prstGeom>
          <a:solidFill>
            <a:srgbClr val="0000FF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lIns="101807" tIns="50902" rIns="101807" bIns="50902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DMA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Buffer</a:t>
            </a:r>
          </a:p>
        </p:txBody>
      </p:sp>
      <p:sp>
        <p:nvSpPr>
          <p:cNvPr id="25" name="AutoShape 28"/>
          <p:cNvSpPr>
            <a:spLocks noChangeArrowheads="1"/>
          </p:cNvSpPr>
          <p:nvPr/>
        </p:nvSpPr>
        <p:spPr bwMode="auto">
          <a:xfrm>
            <a:off x="9052880" y="5619754"/>
            <a:ext cx="938213" cy="803275"/>
          </a:xfrm>
          <a:prstGeom prst="flowChartMagneticDisk">
            <a:avLst/>
          </a:prstGeom>
          <a:solidFill>
            <a:srgbClr val="00CE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ko-KR" altLang="en-US" sz="240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8382955" y="3328700"/>
            <a:ext cx="1014413" cy="903288"/>
          </a:xfrm>
          <a:prstGeom prst="flowChartMagneticDisk">
            <a:avLst/>
          </a:prstGeom>
          <a:solidFill>
            <a:srgbClr val="00CE00"/>
          </a:solidFill>
          <a:ln w="2540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Aft>
                <a:spcPct val="15000"/>
              </a:spcAft>
            </a:pPr>
            <a:r>
              <a:rPr lang="en-US" altLang="ko-KR" sz="1100" b="1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Virtual Disk</a:t>
            </a:r>
          </a:p>
        </p:txBody>
      </p:sp>
      <p:sp>
        <p:nvSpPr>
          <p:cNvPr id="27" name="Rectangle 30"/>
          <p:cNvSpPr>
            <a:spLocks noChangeArrowheads="1"/>
          </p:cNvSpPr>
          <p:nvPr/>
        </p:nvSpPr>
        <p:spPr bwMode="auto">
          <a:xfrm>
            <a:off x="7271705" y="4439950"/>
            <a:ext cx="1023938" cy="611188"/>
          </a:xfrm>
          <a:prstGeom prst="rect">
            <a:avLst/>
          </a:prstGeom>
          <a:solidFill>
            <a:srgbClr val="FFA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Server Adapter</a:t>
            </a:r>
          </a:p>
        </p:txBody>
      </p:sp>
      <p:sp>
        <p:nvSpPr>
          <p:cNvPr id="28" name="AutoShape 31"/>
          <p:cNvSpPr>
            <a:spLocks noChangeArrowheads="1"/>
          </p:cNvSpPr>
          <p:nvPr/>
        </p:nvSpPr>
        <p:spPr bwMode="auto">
          <a:xfrm>
            <a:off x="8853172" y="5778129"/>
            <a:ext cx="938213" cy="801688"/>
          </a:xfrm>
          <a:prstGeom prst="flowChartMagneticDisk">
            <a:avLst/>
          </a:prstGeom>
          <a:solidFill>
            <a:srgbClr val="00CE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ko-KR" altLang="en-US" sz="240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8629018" y="4370100"/>
            <a:ext cx="1512887" cy="757238"/>
          </a:xfrm>
          <a:prstGeom prst="ellipse">
            <a:avLst/>
          </a:prstGeom>
          <a:solidFill>
            <a:srgbClr val="FF0000">
              <a:alpha val="69804"/>
            </a:srgbClr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Device</a:t>
            </a:r>
          </a:p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Mapping</a:t>
            </a:r>
          </a:p>
        </p:txBody>
      </p:sp>
      <p:sp>
        <p:nvSpPr>
          <p:cNvPr id="30" name="AutoShape 34"/>
          <p:cNvSpPr>
            <a:spLocks noChangeArrowheads="1"/>
          </p:cNvSpPr>
          <p:nvPr/>
        </p:nvSpPr>
        <p:spPr bwMode="auto">
          <a:xfrm>
            <a:off x="8289293" y="3466813"/>
            <a:ext cx="1014412" cy="903287"/>
          </a:xfrm>
          <a:prstGeom prst="flowChartMagneticDisk">
            <a:avLst/>
          </a:prstGeom>
          <a:solidFill>
            <a:srgbClr val="00CE00"/>
          </a:solidFill>
          <a:ln w="2540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Logical Disk</a:t>
            </a:r>
          </a:p>
        </p:txBody>
      </p:sp>
      <p:cxnSp>
        <p:nvCxnSpPr>
          <p:cNvPr id="31" name="AutoShape 35"/>
          <p:cNvCxnSpPr>
            <a:cxnSpLocks noChangeShapeType="1"/>
          </p:cNvCxnSpPr>
          <p:nvPr/>
        </p:nvCxnSpPr>
        <p:spPr bwMode="auto">
          <a:xfrm flipV="1">
            <a:off x="3358518" y="4144675"/>
            <a:ext cx="3709194" cy="1032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ectangle 36"/>
          <p:cNvSpPr>
            <a:spLocks noChangeArrowheads="1"/>
          </p:cNvSpPr>
          <p:nvPr/>
        </p:nvSpPr>
        <p:spPr bwMode="auto">
          <a:xfrm>
            <a:off x="2388555" y="4459000"/>
            <a:ext cx="990600" cy="612775"/>
          </a:xfrm>
          <a:prstGeom prst="rect">
            <a:avLst/>
          </a:prstGeom>
          <a:solidFill>
            <a:srgbClr val="FFA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ko-KR" sz="1600" b="1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Client</a:t>
            </a:r>
          </a:p>
          <a:p>
            <a:pPr algn="ctr">
              <a:spcAft>
                <a:spcPct val="15000"/>
              </a:spcAft>
            </a:pPr>
            <a:r>
              <a:rPr lang="en-US" altLang="ko-KR" sz="1600" b="1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Adapter</a:t>
            </a:r>
          </a:p>
        </p:txBody>
      </p:sp>
      <p:cxnSp>
        <p:nvCxnSpPr>
          <p:cNvPr id="33" name="AutoShape 37"/>
          <p:cNvCxnSpPr>
            <a:cxnSpLocks noChangeShapeType="1"/>
          </p:cNvCxnSpPr>
          <p:nvPr/>
        </p:nvCxnSpPr>
        <p:spPr bwMode="auto">
          <a:xfrm>
            <a:off x="8313105" y="4751100"/>
            <a:ext cx="277813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8"/>
          <p:cNvCxnSpPr>
            <a:cxnSpLocks noChangeShapeType="1"/>
          </p:cNvCxnSpPr>
          <p:nvPr/>
        </p:nvCxnSpPr>
        <p:spPr bwMode="auto">
          <a:xfrm>
            <a:off x="9414830" y="5102477"/>
            <a:ext cx="3175" cy="4968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Arc 39"/>
          <p:cNvSpPr>
            <a:spLocks/>
          </p:cNvSpPr>
          <p:nvPr/>
        </p:nvSpPr>
        <p:spPr bwMode="auto">
          <a:xfrm>
            <a:off x="7914643" y="2358222"/>
            <a:ext cx="1292225" cy="369332"/>
          </a:xfrm>
          <a:custGeom>
            <a:avLst/>
            <a:gdLst>
              <a:gd name="T0" fmla="*/ 642433 w 43200"/>
              <a:gd name="T1" fmla="*/ 45621062 h 22615"/>
              <a:gd name="T2" fmla="*/ 1156237045 w 43200"/>
              <a:gd name="T3" fmla="*/ 43573518 h 22615"/>
              <a:gd name="T4" fmla="*/ 578119001 w 43200"/>
              <a:gd name="T5" fmla="*/ 43573518 h 22615"/>
              <a:gd name="T6" fmla="*/ 0 60000 65536"/>
              <a:gd name="T7" fmla="*/ 0 60000 65536"/>
              <a:gd name="T8" fmla="*/ 0 60000 65536"/>
              <a:gd name="T9" fmla="*/ 0 w 43200"/>
              <a:gd name="T10" fmla="*/ 0 h 22615"/>
              <a:gd name="T11" fmla="*/ 43200 w 43200"/>
              <a:gd name="T12" fmla="*/ 22615 h 226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2615" fill="none" extrusionOk="0">
                <a:moveTo>
                  <a:pt x="23" y="22615"/>
                </a:moveTo>
                <a:cubicBezTo>
                  <a:pt x="7" y="22276"/>
                  <a:pt x="0" y="2193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22615" stroke="0" extrusionOk="0">
                <a:moveTo>
                  <a:pt x="23" y="22615"/>
                </a:moveTo>
                <a:cubicBezTo>
                  <a:pt x="7" y="22276"/>
                  <a:pt x="0" y="2193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ko-KR" altLang="en-US" sz="240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grpSp>
        <p:nvGrpSpPr>
          <p:cNvPr id="36" name="Group 40"/>
          <p:cNvGrpSpPr>
            <a:grpSpLocks/>
          </p:cNvGrpSpPr>
          <p:nvPr/>
        </p:nvGrpSpPr>
        <p:grpSpPr bwMode="auto">
          <a:xfrm>
            <a:off x="3990343" y="1758663"/>
            <a:ext cx="2579687" cy="4451350"/>
            <a:chOff x="1477" y="1081"/>
            <a:chExt cx="1477" cy="2858"/>
          </a:xfrm>
        </p:grpSpPr>
        <p:sp>
          <p:nvSpPr>
            <p:cNvPr id="39" name="Line 41"/>
            <p:cNvSpPr>
              <a:spLocks noChangeShapeType="1"/>
            </p:cNvSpPr>
            <p:nvPr/>
          </p:nvSpPr>
          <p:spPr bwMode="auto">
            <a:xfrm flipV="1">
              <a:off x="1477" y="1081"/>
              <a:ext cx="0" cy="2858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ko-KR" altLang="en-US" sz="160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 flipV="1">
              <a:off x="2954" y="1081"/>
              <a:ext cx="0" cy="2858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ko-KR" altLang="en-US" sz="1600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</p:grp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2537780" y="3331875"/>
            <a:ext cx="1055688" cy="609600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Virtual</a:t>
            </a:r>
          </a:p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Ethernet</a:t>
            </a:r>
          </a:p>
        </p:txBody>
      </p:sp>
      <p:sp>
        <p:nvSpPr>
          <p:cNvPr id="38" name="Rectangle 44"/>
          <p:cNvSpPr>
            <a:spLocks noChangeArrowheads="1"/>
          </p:cNvSpPr>
          <p:nvPr/>
        </p:nvSpPr>
        <p:spPr bwMode="auto">
          <a:xfrm>
            <a:off x="6831968" y="2515900"/>
            <a:ext cx="1055687" cy="611188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Virtual</a:t>
            </a:r>
          </a:p>
          <a:p>
            <a:pPr algn="ctr">
              <a:spcAft>
                <a:spcPct val="150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Ethernet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28861" y="376956"/>
            <a:ext cx="849913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01-3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rot="10800000">
            <a:off x="467999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89114" y="413541"/>
            <a:ext cx="2352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Virtualization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3649030" y="2744899"/>
            <a:ext cx="915988" cy="69451"/>
          </a:xfrm>
          <a:prstGeom prst="line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3712530" y="3017550"/>
            <a:ext cx="852488" cy="517526"/>
          </a:xfrm>
          <a:prstGeom prst="line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6206621" y="2814351"/>
            <a:ext cx="775365" cy="7143"/>
          </a:xfrm>
          <a:prstGeom prst="line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10326055" y="2821494"/>
            <a:ext cx="773388" cy="95"/>
          </a:xfrm>
          <a:prstGeom prst="line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944256" y="3119077"/>
            <a:ext cx="10399594" cy="184393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One of LPARs called </a:t>
            </a:r>
            <a:r>
              <a:rPr lang="en-US" altLang="ko-KR" sz="2000" dirty="0">
                <a:solidFill>
                  <a:srgbClr val="0070C0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Virtual I/O Server </a:t>
            </a:r>
            <a:r>
              <a:rPr lang="en-US" altLang="ko-KR" sz="2000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that manage virtualization have physical disc and network card.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This way can divide disk logically to use for LPAR, and </a:t>
            </a:r>
            <a:r>
              <a:rPr lang="en-US" altLang="ko-KR" sz="2000" dirty="0">
                <a:solidFill>
                  <a:srgbClr val="0070C0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don't need to equip network card as much as number of LPAR</a:t>
            </a:r>
            <a:r>
              <a:rPr lang="en-US" altLang="ko-KR" sz="2000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86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722275"/>
              </p:ext>
            </p:extLst>
          </p:nvPr>
        </p:nvGraphicFramePr>
        <p:xfrm>
          <a:off x="838379" y="3856798"/>
          <a:ext cx="714375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" name="Drawing" r:id="rId3" imgW="1501200" imgH="2404800" progId="FLW3Drawing">
                  <p:embed/>
                </p:oleObj>
              </mc:Choice>
              <mc:Fallback>
                <p:oleObj name="Drawing" r:id="rId3" imgW="1501200" imgH="2404800" progId="FLW3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379" y="3856798"/>
                        <a:ext cx="714375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48"/>
              </p:ext>
            </p:extLst>
          </p:nvPr>
        </p:nvGraphicFramePr>
        <p:xfrm>
          <a:off x="906075" y="3475891"/>
          <a:ext cx="71437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" name="Drawing" r:id="rId5" imgW="1501200" imgH="2404800" progId="FLW3Drawing">
                  <p:embed/>
                </p:oleObj>
              </mc:Choice>
              <mc:Fallback>
                <p:oleObj name="Drawing" r:id="rId5" imgW="1501200" imgH="2404800" progId="FLW3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075" y="3475891"/>
                        <a:ext cx="714375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378414"/>
              </p:ext>
            </p:extLst>
          </p:nvPr>
        </p:nvGraphicFramePr>
        <p:xfrm>
          <a:off x="927305" y="3475891"/>
          <a:ext cx="71437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" name="Drawing" r:id="rId6" imgW="1501200" imgH="2404800" progId="FLW3Drawing">
                  <p:embed/>
                </p:oleObj>
              </mc:Choice>
              <mc:Fallback>
                <p:oleObj name="Drawing" r:id="rId6" imgW="1501200" imgH="2404800" progId="FLW3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305" y="3475891"/>
                        <a:ext cx="714375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328861" y="376956"/>
            <a:ext cx="862737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01-4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9114" y="418657"/>
            <a:ext cx="4096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LPAR (Logical </a:t>
            </a:r>
            <a:r>
              <a:rPr lang="en-US" altLang="ko-KR" sz="2400" dirty="0" err="1" smtClean="0">
                <a:latin typeface="a블랙B" panose="02020600000000000000" pitchFamily="18" charset="-127"/>
                <a:ea typeface="a블랙B" panose="02020600000000000000" pitchFamily="18" charset="-127"/>
              </a:rPr>
              <a:t>PARtition</a:t>
            </a:r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)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487709"/>
              </p:ext>
            </p:extLst>
          </p:nvPr>
        </p:nvGraphicFramePr>
        <p:xfrm>
          <a:off x="574693" y="2887184"/>
          <a:ext cx="1652587" cy="272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" name="Drawing" r:id="rId7" imgW="1501200" imgH="2404800" progId="FLW3Drawing">
                  <p:embed/>
                </p:oleObj>
              </mc:Choice>
              <mc:Fallback>
                <p:oleObj name="Drawing" r:id="rId7" imgW="1501200" imgH="2404800" progId="FLW3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93" y="2887184"/>
                        <a:ext cx="1652587" cy="272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오른쪽 화살표 15"/>
          <p:cNvSpPr/>
          <p:nvPr/>
        </p:nvSpPr>
        <p:spPr>
          <a:xfrm>
            <a:off x="2934853" y="3683151"/>
            <a:ext cx="1009616" cy="76340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85366" y="3027562"/>
            <a:ext cx="69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LPAR</a:t>
            </a:r>
            <a:endParaRPr lang="ko-KR" altLang="en-US" sz="16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5366" y="4649010"/>
            <a:ext cx="69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LPAR</a:t>
            </a:r>
            <a:endParaRPr lang="ko-KR" altLang="en-US" sz="16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5366" y="6198412"/>
            <a:ext cx="69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LPAR</a:t>
            </a:r>
            <a:endParaRPr lang="ko-KR" altLang="en-US" sz="16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59253" y="657202"/>
            <a:ext cx="4804011" cy="6093726"/>
            <a:chOff x="6164057" y="783628"/>
            <a:chExt cx="4804011" cy="609372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057" y="783628"/>
              <a:ext cx="4804011" cy="6093726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7381856" y="1894431"/>
              <a:ext cx="1837459" cy="3839555"/>
              <a:chOff x="4652304" y="1894431"/>
              <a:chExt cx="1837459" cy="3839555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4750002" y="1894431"/>
                <a:ext cx="1642062" cy="673031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a드림고딕1" panose="02020600000000000000" pitchFamily="18" charset="-127"/>
                    <a:ea typeface="a드림고딕1" panose="02020600000000000000" pitchFamily="18" charset="-127"/>
                  </a:rPr>
                  <a:t>Service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a드림고딕1" panose="02020600000000000000" pitchFamily="18" charset="-127"/>
                    <a:ea typeface="a드림고딕1" panose="02020600000000000000" pitchFamily="18" charset="-127"/>
                  </a:rPr>
                  <a:t>Processors</a:t>
                </a:r>
                <a:endParaRPr lang="ko-KR" altLang="en-US" dirty="0">
                  <a:solidFill>
                    <a:schemeClr val="tx1"/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4652304" y="2984566"/>
                <a:ext cx="1837459" cy="2749420"/>
                <a:chOff x="4652304" y="2984566"/>
                <a:chExt cx="1837459" cy="2749420"/>
              </a:xfrm>
            </p:grpSpPr>
            <p:grpSp>
              <p:nvGrpSpPr>
                <p:cNvPr id="27" name="그룹 26"/>
                <p:cNvGrpSpPr/>
                <p:nvPr/>
              </p:nvGrpSpPr>
              <p:grpSpPr>
                <a:xfrm>
                  <a:off x="4652304" y="2984566"/>
                  <a:ext cx="1837459" cy="2749420"/>
                  <a:chOff x="7361133" y="1296001"/>
                  <a:chExt cx="1837459" cy="2798863"/>
                </a:xfrm>
              </p:grpSpPr>
              <p:grpSp>
                <p:nvGrpSpPr>
                  <p:cNvPr id="37" name="그룹 36"/>
                  <p:cNvGrpSpPr/>
                  <p:nvPr/>
                </p:nvGrpSpPr>
                <p:grpSpPr>
                  <a:xfrm>
                    <a:off x="7361133" y="1296001"/>
                    <a:ext cx="1837459" cy="2798863"/>
                    <a:chOff x="7634088" y="2264992"/>
                    <a:chExt cx="1837459" cy="2798863"/>
                  </a:xfrm>
                </p:grpSpPr>
                <p:sp>
                  <p:nvSpPr>
                    <p:cNvPr id="42" name="모서리가 둥근 직사각형 41"/>
                    <p:cNvSpPr/>
                    <p:nvPr/>
                  </p:nvSpPr>
                  <p:spPr>
                    <a:xfrm>
                      <a:off x="7634088" y="2264992"/>
                      <a:ext cx="1837459" cy="2798863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43" name="직선 연결선 42"/>
                    <p:cNvCxnSpPr/>
                    <p:nvPr/>
                  </p:nvCxnSpPr>
                  <p:spPr>
                    <a:xfrm>
                      <a:off x="7634088" y="2988860"/>
                      <a:ext cx="1837459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직선 연결선 43"/>
                    <p:cNvCxnSpPr/>
                    <p:nvPr/>
                  </p:nvCxnSpPr>
                  <p:spPr>
                    <a:xfrm>
                      <a:off x="7634088" y="3697406"/>
                      <a:ext cx="1837459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직선 연결선 44"/>
                    <p:cNvCxnSpPr/>
                    <p:nvPr/>
                  </p:nvCxnSpPr>
                  <p:spPr>
                    <a:xfrm>
                      <a:off x="7634088" y="4394579"/>
                      <a:ext cx="1837459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7761480" y="1351635"/>
                    <a:ext cx="9958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latin typeface="a드림고딕3" panose="02020600000000000000" pitchFamily="18" charset="-127"/>
                        <a:ea typeface="a드림고딕3" panose="02020600000000000000" pitchFamily="18" charset="-127"/>
                      </a:rPr>
                      <a:t>LPAR 1</a:t>
                    </a:r>
                    <a:endParaRPr lang="ko-KR" altLang="en-US" dirty="0">
                      <a:latin typeface="a드림고딕3" panose="02020600000000000000" pitchFamily="18" charset="-127"/>
                      <a:ea typeface="a드림고딕3" panose="02020600000000000000" pitchFamily="18" charset="-127"/>
                    </a:endParaRP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803986" y="2056008"/>
                    <a:ext cx="9958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latin typeface="a드림고딕3" panose="02020600000000000000" pitchFamily="18" charset="-127"/>
                        <a:ea typeface="a드림고딕3" panose="02020600000000000000" pitchFamily="18" charset="-127"/>
                      </a:rPr>
                      <a:t>LPAR 2</a:t>
                    </a:r>
                    <a:endParaRPr lang="ko-KR" altLang="en-US" dirty="0">
                      <a:latin typeface="a드림고딕3" panose="02020600000000000000" pitchFamily="18" charset="-127"/>
                      <a:ea typeface="a드림고딕3" panose="02020600000000000000" pitchFamily="18" charset="-127"/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7803986" y="2753180"/>
                    <a:ext cx="9958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latin typeface="a드림고딕3" panose="02020600000000000000" pitchFamily="18" charset="-127"/>
                        <a:ea typeface="a드림고딕3" panose="02020600000000000000" pitchFamily="18" charset="-127"/>
                      </a:rPr>
                      <a:t>LPAR 3</a:t>
                    </a:r>
                    <a:endParaRPr lang="ko-KR" altLang="en-US" dirty="0">
                      <a:latin typeface="a드림고딕3" panose="02020600000000000000" pitchFamily="18" charset="-127"/>
                      <a:ea typeface="a드림고딕3" panose="02020600000000000000" pitchFamily="18" charset="-127"/>
                    </a:endParaRPr>
                  </a:p>
                </p:txBody>
              </p: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803986" y="3450351"/>
                    <a:ext cx="9958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latin typeface="a드림고딕3" panose="02020600000000000000" pitchFamily="18" charset="-127"/>
                        <a:ea typeface="a드림고딕3" panose="02020600000000000000" pitchFamily="18" charset="-127"/>
                      </a:rPr>
                      <a:t>LPAR 4</a:t>
                    </a:r>
                    <a:endParaRPr lang="ko-KR" altLang="en-US" dirty="0">
                      <a:latin typeface="a드림고딕3" panose="02020600000000000000" pitchFamily="18" charset="-127"/>
                      <a:ea typeface="a드림고딕3" panose="02020600000000000000" pitchFamily="18" charset="-127"/>
                    </a:endParaRPr>
                  </a:p>
                </p:txBody>
              </p:sp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5158900" y="471409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>
                      <a:latin typeface="a드림고딕6" panose="02020600000000000000" pitchFamily="18" charset="-127"/>
                      <a:ea typeface="a드림고딕6" panose="02020600000000000000" pitchFamily="18" charset="-127"/>
                    </a:rPr>
                    <a:t>AIX 6.1</a:t>
                  </a:r>
                  <a:endParaRPr lang="ko-KR" altLang="en-US" sz="1400" dirty="0">
                    <a:latin typeface="a드림고딕6" panose="02020600000000000000" pitchFamily="18" charset="-127"/>
                    <a:ea typeface="a드림고딕6" panose="02020600000000000000" pitchFamily="18" charset="-127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240653" y="4028837"/>
                  <a:ext cx="66075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>
                      <a:latin typeface="a드림고딕6" panose="02020600000000000000" pitchFamily="18" charset="-127"/>
                      <a:ea typeface="a드림고딕6" panose="02020600000000000000" pitchFamily="18" charset="-127"/>
                    </a:rPr>
                    <a:t>Linux</a:t>
                  </a:r>
                  <a:endParaRPr lang="ko-KR" altLang="en-US" sz="1400" dirty="0">
                    <a:latin typeface="a드림고딕6" panose="02020600000000000000" pitchFamily="18" charset="-127"/>
                    <a:ea typeface="a드림고딕6" panose="02020600000000000000" pitchFamily="18" charset="-127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122023" y="5403665"/>
                  <a:ext cx="9421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>
                      <a:latin typeface="a드림고딕6" panose="02020600000000000000" pitchFamily="18" charset="-127"/>
                      <a:ea typeface="a드림고딕6" panose="02020600000000000000" pitchFamily="18" charset="-127"/>
                    </a:rPr>
                    <a:t>Windows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5158900" y="333605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>
                      <a:latin typeface="a드림고딕6" panose="02020600000000000000" pitchFamily="18" charset="-127"/>
                      <a:ea typeface="a드림고딕6" panose="02020600000000000000" pitchFamily="18" charset="-127"/>
                    </a:rPr>
                    <a:t>AIX 5.3</a:t>
                  </a:r>
                  <a:endParaRPr lang="ko-KR" altLang="en-US" sz="1400" dirty="0">
                    <a:latin typeface="a드림고딕6" panose="02020600000000000000" pitchFamily="18" charset="-127"/>
                    <a:ea typeface="a드림고딕6" panose="02020600000000000000" pitchFamily="18" charset="-127"/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7074342" y="6488668"/>
              <a:ext cx="2496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드림고딕5" panose="02020600000000000000" pitchFamily="18" charset="-127"/>
                  <a:ea typeface="a드림고딕5" panose="02020600000000000000" pitchFamily="18" charset="-127"/>
                </a:rPr>
                <a:t>Model : POWER 770 </a:t>
              </a:r>
              <a:endPara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47" name="오른쪽 화살표 46"/>
          <p:cNvSpPr/>
          <p:nvPr/>
        </p:nvSpPr>
        <p:spPr>
          <a:xfrm>
            <a:off x="6610455" y="3683151"/>
            <a:ext cx="1009616" cy="76340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02837" y="3072886"/>
            <a:ext cx="26564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R</a:t>
            </a:r>
            <a:r>
              <a:rPr lang="en-US" altLang="ko-KR" sz="4000" dirty="0" smtClean="0">
                <a:solidFill>
                  <a:schemeClr val="bg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eliability</a:t>
            </a:r>
            <a:endParaRPr lang="ko-KR" altLang="en-US" sz="4000" dirty="0">
              <a:solidFill>
                <a:schemeClr val="bg1"/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211363" y="3056816"/>
            <a:ext cx="22938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S</a:t>
            </a:r>
            <a:r>
              <a:rPr lang="en-US" altLang="ko-KR" sz="4000" dirty="0" smtClean="0">
                <a:solidFill>
                  <a:schemeClr val="bg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tability</a:t>
            </a:r>
            <a:endParaRPr lang="ko-KR" altLang="en-US" sz="4000" dirty="0">
              <a:solidFill>
                <a:schemeClr val="bg1"/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249429" y="3012014"/>
            <a:ext cx="3722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I</a:t>
            </a:r>
            <a:r>
              <a:rPr lang="en-US" altLang="ko-KR" sz="4000" dirty="0" smtClean="0">
                <a:solidFill>
                  <a:schemeClr val="bg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ndependence</a:t>
            </a:r>
            <a:endParaRPr lang="ko-KR" altLang="en-US" sz="4000" dirty="0">
              <a:solidFill>
                <a:schemeClr val="bg1"/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68877" y="1292107"/>
            <a:ext cx="7437499" cy="4768961"/>
            <a:chOff x="5983165" y="1722453"/>
            <a:chExt cx="5997025" cy="413590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5983165" y="1722453"/>
              <a:ext cx="5997025" cy="413590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579983" y="4220939"/>
              <a:ext cx="49334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Own Environment</a:t>
              </a:r>
            </a:p>
            <a:p>
              <a:r>
                <a:rPr lang="en-US" altLang="ko-KR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 </a:t>
              </a:r>
              <a:r>
                <a:rPr lang="en-US" altLang="ko-KR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- Operating system</a:t>
              </a:r>
            </a:p>
            <a:p>
              <a:r>
                <a:rPr lang="en-US" altLang="ko-KR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 </a:t>
              </a:r>
              <a:r>
                <a:rPr lang="en-US" altLang="ko-KR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- Resources : Process, memory, devices</a:t>
              </a:r>
              <a:endParaRPr lang="ko-KR" altLang="en-US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571514" y="3457059"/>
              <a:ext cx="4300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Ability to make a single system run</a:t>
              </a:r>
              <a:endParaRPr lang="ko-KR" altLang="en-US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497903" y="2484524"/>
              <a:ext cx="5314322" cy="3203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spcBef>
                  <a:spcPct val="40000"/>
                </a:spcBef>
              </a:pPr>
              <a:r>
                <a:rPr lang="en-US" altLang="ko-KR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Exists when the isolation is implemented </a:t>
              </a:r>
              <a:r>
                <a:rPr lang="en-US" altLang="ko-KR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with </a:t>
              </a:r>
              <a:r>
                <a:rPr lang="en-US" altLang="ko-KR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firmware</a:t>
              </a:r>
              <a:endParaRPr lang="en-US" altLang="ko-KR" i="1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</p:grpSp>
      <p:graphicFrame>
        <p:nvGraphicFramePr>
          <p:cNvPr id="5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08745"/>
              </p:ext>
            </p:extLst>
          </p:nvPr>
        </p:nvGraphicFramePr>
        <p:xfrm>
          <a:off x="8157236" y="721825"/>
          <a:ext cx="3546955" cy="5850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" name="Drawing" r:id="rId9" imgW="1501200" imgH="2404800" progId="FLW3Drawing">
                  <p:embed/>
                </p:oleObj>
              </mc:Choice>
              <mc:Fallback>
                <p:oleObj name="Drawing" r:id="rId9" imgW="1501200" imgH="2404800" progId="FLW3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7236" y="721825"/>
                        <a:ext cx="3546955" cy="5850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257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0.32018 -0.29954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-1497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31888 -0.00764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-3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4 0.00602 L 0.3181 0.23311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/>
      <p:bldP spid="22" grpId="0"/>
      <p:bldP spid="47" grpId="0" animBg="1"/>
      <p:bldP spid="48" grpId="0" animBg="1"/>
      <p:bldP spid="49" grpId="0"/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그룹 210"/>
          <p:cNvGrpSpPr/>
          <p:nvPr/>
        </p:nvGrpSpPr>
        <p:grpSpPr>
          <a:xfrm>
            <a:off x="2114550" y="1420724"/>
            <a:ext cx="8215312" cy="4957763"/>
            <a:chOff x="1485900" y="461963"/>
            <a:chExt cx="9220200" cy="6175097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2103437" y="5024438"/>
              <a:ext cx="8602663" cy="0"/>
            </a:xfrm>
            <a:prstGeom prst="line">
              <a:avLst/>
            </a:prstGeom>
            <a:noFill/>
            <a:ln w="25400">
              <a:solidFill>
                <a:srgbClr val="00008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116137" y="3205163"/>
              <a:ext cx="2743200" cy="13589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950200" y="3163888"/>
              <a:ext cx="2743200" cy="1358900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2103437" y="5573713"/>
              <a:ext cx="8589963" cy="554037"/>
            </a:xfrm>
            <a:prstGeom prst="rect">
              <a:avLst/>
            </a:prstGeom>
            <a:solidFill>
              <a:srgbClr val="92D05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238375" y="3995738"/>
              <a:ext cx="242887" cy="428625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582862" y="3995738"/>
              <a:ext cx="241300" cy="428625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925762" y="3995738"/>
              <a:ext cx="242888" cy="428625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270250" y="3995738"/>
              <a:ext cx="242887" cy="428625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614737" y="3995738"/>
              <a:ext cx="242888" cy="428625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957637" y="3995738"/>
              <a:ext cx="242888" cy="428625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8523287" y="3954463"/>
              <a:ext cx="242888" cy="427037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8866187" y="3954463"/>
              <a:ext cx="242888" cy="427037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9210675" y="3954463"/>
              <a:ext cx="242887" cy="427037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9555162" y="3954463"/>
              <a:ext cx="242888" cy="427037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9899650" y="3954463"/>
              <a:ext cx="241300" cy="427037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0250487" y="3954463"/>
              <a:ext cx="239713" cy="427037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2689065" y="3407331"/>
              <a:ext cx="1648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1019175">
                <a:buClr>
                  <a:srgbClr val="0000FF"/>
                </a:buClr>
                <a:buFont typeface="Arial" panose="020B0604020202020204" pitchFamily="34" charset="0"/>
                <a:buChar char="●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19175">
                <a:buClr>
                  <a:srgbClr val="000000"/>
                </a:buClr>
                <a:buFont typeface="Arial" panose="020B0604020202020204" pitchFamily="34" charset="0"/>
                <a:buChar char="–"/>
                <a:defRPr sz="2300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 defTabSz="1019175">
                <a:buClr>
                  <a:srgbClr val="0000FF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19175">
                <a:buClr>
                  <a:srgbClr val="000000"/>
                </a:buClr>
                <a:buFont typeface="Arial" panose="020B0604020202020204" pitchFamily="34" charset="0"/>
                <a:buChar char="–"/>
                <a:defRPr sz="2000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 defTabSz="1019175"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Aft>
                  <a:spcPct val="15000"/>
                </a:spcAft>
                <a:buClrTx/>
                <a:buFontTx/>
                <a:buNone/>
              </a:pPr>
              <a:r>
                <a:rPr lang="en-US" altLang="ko-KR" sz="2400" dirty="0">
                  <a:solidFill>
                    <a:srgbClr val="000000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Partition A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8493125" y="3341966"/>
              <a:ext cx="16240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1019175">
                <a:buClr>
                  <a:srgbClr val="0000FF"/>
                </a:buClr>
                <a:buFont typeface="Arial" panose="020B0604020202020204" pitchFamily="34" charset="0"/>
                <a:buChar char="●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19175">
                <a:buClr>
                  <a:srgbClr val="000000"/>
                </a:buClr>
                <a:buFont typeface="Arial" panose="020B0604020202020204" pitchFamily="34" charset="0"/>
                <a:buChar char="–"/>
                <a:defRPr sz="2300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 defTabSz="1019175">
                <a:buClr>
                  <a:srgbClr val="0000FF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19175">
                <a:buClr>
                  <a:srgbClr val="000000"/>
                </a:buClr>
                <a:buFont typeface="Arial" panose="020B0604020202020204" pitchFamily="34" charset="0"/>
                <a:buChar char="–"/>
                <a:defRPr sz="2000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 defTabSz="1019175"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Aft>
                  <a:spcPct val="15000"/>
                </a:spcAft>
                <a:buClr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Partition B</a:t>
              </a: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4402137" y="2017713"/>
              <a:ext cx="3870325" cy="1190625"/>
            </a:xfrm>
            <a:custGeom>
              <a:avLst/>
              <a:gdLst>
                <a:gd name="T0" fmla="*/ 0 w 2217"/>
                <a:gd name="T1" fmla="*/ 2147483646 h 662"/>
                <a:gd name="T2" fmla="*/ 0 w 2217"/>
                <a:gd name="T3" fmla="*/ 0 h 662"/>
                <a:gd name="T4" fmla="*/ 2147483646 w 2217"/>
                <a:gd name="T5" fmla="*/ 0 h 662"/>
                <a:gd name="T6" fmla="*/ 2147483646 w 2217"/>
                <a:gd name="T7" fmla="*/ 2147483646 h 6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17"/>
                <a:gd name="T13" fmla="*/ 0 h 662"/>
                <a:gd name="T14" fmla="*/ 2217 w 2217"/>
                <a:gd name="T15" fmla="*/ 662 h 6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17" h="662">
                  <a:moveTo>
                    <a:pt x="0" y="662"/>
                  </a:moveTo>
                  <a:lnTo>
                    <a:pt x="0" y="0"/>
                  </a:lnTo>
                  <a:lnTo>
                    <a:pt x="2217" y="0"/>
                  </a:lnTo>
                  <a:lnTo>
                    <a:pt x="2217" y="639"/>
                  </a:lnTo>
                </a:path>
              </a:pathLst>
            </a:cu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6297612" y="1711325"/>
              <a:ext cx="0" cy="30638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grpSp>
          <p:nvGrpSpPr>
            <p:cNvPr id="210" name="그룹 209"/>
            <p:cNvGrpSpPr/>
            <p:nvPr/>
          </p:nvGrpSpPr>
          <p:grpSpPr>
            <a:xfrm>
              <a:off x="5889625" y="461963"/>
              <a:ext cx="879475" cy="1333500"/>
              <a:chOff x="5889625" y="461963"/>
              <a:chExt cx="879475" cy="1333500"/>
            </a:xfrm>
          </p:grpSpPr>
          <p:sp>
            <p:nvSpPr>
              <p:cNvPr id="25" name="Freeform 23"/>
              <p:cNvSpPr>
                <a:spLocks noChangeArrowheads="1"/>
              </p:cNvSpPr>
              <p:nvPr/>
            </p:nvSpPr>
            <p:spPr bwMode="auto">
              <a:xfrm>
                <a:off x="5900737" y="1273175"/>
                <a:ext cx="868363" cy="296863"/>
              </a:xfrm>
              <a:custGeom>
                <a:avLst/>
                <a:gdLst>
                  <a:gd name="T0" fmla="*/ 2147483646 w 498"/>
                  <a:gd name="T1" fmla="*/ 2147483646 h 166"/>
                  <a:gd name="T2" fmla="*/ 2147483646 w 498"/>
                  <a:gd name="T3" fmla="*/ 2147483646 h 166"/>
                  <a:gd name="T4" fmla="*/ 2147483646 w 498"/>
                  <a:gd name="T5" fmla="*/ 2147483646 h 166"/>
                  <a:gd name="T6" fmla="*/ 2147483646 w 498"/>
                  <a:gd name="T7" fmla="*/ 2147483646 h 166"/>
                  <a:gd name="T8" fmla="*/ 0 w 498"/>
                  <a:gd name="T9" fmla="*/ 2147483646 h 166"/>
                  <a:gd name="T10" fmla="*/ 0 w 498"/>
                  <a:gd name="T11" fmla="*/ 2147483646 h 166"/>
                  <a:gd name="T12" fmla="*/ 0 w 498"/>
                  <a:gd name="T13" fmla="*/ 2147483646 h 166"/>
                  <a:gd name="T14" fmla="*/ 0 w 498"/>
                  <a:gd name="T15" fmla="*/ 2147483646 h 166"/>
                  <a:gd name="T16" fmla="*/ 0 w 498"/>
                  <a:gd name="T17" fmla="*/ 2147483646 h 166"/>
                  <a:gd name="T18" fmla="*/ 2147483646 w 498"/>
                  <a:gd name="T19" fmla="*/ 2147483646 h 166"/>
                  <a:gd name="T20" fmla="*/ 2147483646 w 498"/>
                  <a:gd name="T21" fmla="*/ 0 h 166"/>
                  <a:gd name="T22" fmla="*/ 2147483646 w 498"/>
                  <a:gd name="T23" fmla="*/ 0 h 166"/>
                  <a:gd name="T24" fmla="*/ 2147483646 w 498"/>
                  <a:gd name="T25" fmla="*/ 2147483646 h 166"/>
                  <a:gd name="T26" fmla="*/ 2147483646 w 498"/>
                  <a:gd name="T27" fmla="*/ 2147483646 h 166"/>
                  <a:gd name="T28" fmla="*/ 2147483646 w 498"/>
                  <a:gd name="T29" fmla="*/ 2147483646 h 166"/>
                  <a:gd name="T30" fmla="*/ 2147483646 w 498"/>
                  <a:gd name="T31" fmla="*/ 2147483646 h 16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98"/>
                  <a:gd name="T49" fmla="*/ 0 h 166"/>
                  <a:gd name="T50" fmla="*/ 498 w 498"/>
                  <a:gd name="T51" fmla="*/ 166 h 16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98" h="166">
                    <a:moveTo>
                      <a:pt x="498" y="166"/>
                    </a:moveTo>
                    <a:cubicBezTo>
                      <a:pt x="498" y="166"/>
                      <a:pt x="498" y="166"/>
                      <a:pt x="498" y="166"/>
                    </a:cubicBezTo>
                    <a:cubicBezTo>
                      <a:pt x="498" y="166"/>
                      <a:pt x="498" y="166"/>
                      <a:pt x="498" y="166"/>
                    </a:cubicBezTo>
                    <a:cubicBezTo>
                      <a:pt x="496" y="166"/>
                      <a:pt x="496" y="166"/>
                      <a:pt x="496" y="166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494" y="2"/>
                      <a:pt x="494" y="2"/>
                      <a:pt x="494" y="2"/>
                    </a:cubicBezTo>
                    <a:cubicBezTo>
                      <a:pt x="496" y="2"/>
                      <a:pt x="496" y="2"/>
                      <a:pt x="496" y="2"/>
                    </a:cubicBezTo>
                    <a:cubicBezTo>
                      <a:pt x="498" y="11"/>
                      <a:pt x="498" y="11"/>
                      <a:pt x="498" y="11"/>
                    </a:cubicBezTo>
                    <a:cubicBezTo>
                      <a:pt x="498" y="9"/>
                      <a:pt x="498" y="9"/>
                      <a:pt x="498" y="9"/>
                    </a:cubicBezTo>
                    <a:lnTo>
                      <a:pt x="498" y="166"/>
                    </a:lnTo>
                    <a:close/>
                  </a:path>
                </a:pathLst>
              </a:custGeom>
              <a:solidFill>
                <a:srgbClr val="C0C0C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6" name="Freeform 24"/>
              <p:cNvSpPr>
                <a:spLocks noChangeArrowheads="1"/>
              </p:cNvSpPr>
              <p:nvPr/>
            </p:nvSpPr>
            <p:spPr bwMode="auto">
              <a:xfrm>
                <a:off x="5910262" y="1116013"/>
                <a:ext cx="855663" cy="157162"/>
              </a:xfrm>
              <a:custGeom>
                <a:avLst/>
                <a:gdLst>
                  <a:gd name="T0" fmla="*/ 2147483646 w 490"/>
                  <a:gd name="T1" fmla="*/ 0 h 86"/>
                  <a:gd name="T2" fmla="*/ 0 w 490"/>
                  <a:gd name="T3" fmla="*/ 2147483646 h 86"/>
                  <a:gd name="T4" fmla="*/ 2147483646 w 490"/>
                  <a:gd name="T5" fmla="*/ 2147483646 h 86"/>
                  <a:gd name="T6" fmla="*/ 2147483646 w 490"/>
                  <a:gd name="T7" fmla="*/ 0 h 86"/>
                  <a:gd name="T8" fmla="*/ 2147483646 w 490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86"/>
                  <a:gd name="T17" fmla="*/ 490 w 490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86">
                    <a:moveTo>
                      <a:pt x="38" y="0"/>
                    </a:moveTo>
                    <a:lnTo>
                      <a:pt x="0" y="86"/>
                    </a:lnTo>
                    <a:lnTo>
                      <a:pt x="490" y="86"/>
                    </a:lnTo>
                    <a:lnTo>
                      <a:pt x="452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C0C0C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5924550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5946775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5967412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5988050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6002337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6029325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6046787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6067425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6083300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6110287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6129337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6145212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170612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89662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205537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234112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49987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276975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96025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315075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332537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350000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369050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6392862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6415087" y="1465263"/>
                <a:ext cx="0" cy="104775"/>
              </a:xfrm>
              <a:custGeom>
                <a:avLst/>
                <a:gdLst>
                  <a:gd name="T0" fmla="*/ 0 h 58"/>
                  <a:gd name="T1" fmla="*/ 2147483646 h 58"/>
                  <a:gd name="T2" fmla="*/ 2147483646 h 58"/>
                  <a:gd name="T3" fmla="*/ 0 60000 65536"/>
                  <a:gd name="T4" fmla="*/ 0 60000 65536"/>
                  <a:gd name="T5" fmla="*/ 0 60000 65536"/>
                  <a:gd name="T6" fmla="*/ 0 h 58"/>
                  <a:gd name="T7" fmla="*/ 58 h 58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58">
                    <a:moveTo>
                      <a:pt x="0" y="0"/>
                    </a:moveTo>
                    <a:lnTo>
                      <a:pt x="0" y="54"/>
                    </a:lnTo>
                    <a:lnTo>
                      <a:pt x="0" y="58"/>
                    </a:lnTo>
                  </a:path>
                </a:pathLst>
              </a:custGeom>
              <a:noFill/>
              <a:ln w="635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6662737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6683375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6699250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55" name="Freeform 53"/>
              <p:cNvSpPr>
                <a:spLocks/>
              </p:cNvSpPr>
              <p:nvPr/>
            </p:nvSpPr>
            <p:spPr bwMode="auto">
              <a:xfrm>
                <a:off x="6718300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56" name="Freeform 54"/>
              <p:cNvSpPr>
                <a:spLocks/>
              </p:cNvSpPr>
              <p:nvPr/>
            </p:nvSpPr>
            <p:spPr bwMode="auto">
              <a:xfrm>
                <a:off x="6740525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57" name="Freeform 55"/>
              <p:cNvSpPr>
                <a:spLocks noChangeArrowheads="1"/>
              </p:cNvSpPr>
              <p:nvPr/>
            </p:nvSpPr>
            <p:spPr bwMode="auto">
              <a:xfrm>
                <a:off x="6646862" y="1306513"/>
                <a:ext cx="98425" cy="50800"/>
              </a:xfrm>
              <a:custGeom>
                <a:avLst/>
                <a:gdLst>
                  <a:gd name="T0" fmla="*/ 2147483646 w 56"/>
                  <a:gd name="T1" fmla="*/ 2147483646 h 28"/>
                  <a:gd name="T2" fmla="*/ 2147483646 w 56"/>
                  <a:gd name="T3" fmla="*/ 0 h 28"/>
                  <a:gd name="T4" fmla="*/ 2147483646 w 56"/>
                  <a:gd name="T5" fmla="*/ 0 h 28"/>
                  <a:gd name="T6" fmla="*/ 2147483646 w 56"/>
                  <a:gd name="T7" fmla="*/ 0 h 28"/>
                  <a:gd name="T8" fmla="*/ 2147483646 w 56"/>
                  <a:gd name="T9" fmla="*/ 0 h 28"/>
                  <a:gd name="T10" fmla="*/ 0 w 56"/>
                  <a:gd name="T11" fmla="*/ 2147483646 h 28"/>
                  <a:gd name="T12" fmla="*/ 2147483646 w 56"/>
                  <a:gd name="T13" fmla="*/ 2147483646 h 28"/>
                  <a:gd name="T14" fmla="*/ 2147483646 w 56"/>
                  <a:gd name="T15" fmla="*/ 2147483646 h 28"/>
                  <a:gd name="T16" fmla="*/ 2147483646 w 56"/>
                  <a:gd name="T17" fmla="*/ 2147483646 h 28"/>
                  <a:gd name="T18" fmla="*/ 2147483646 w 56"/>
                  <a:gd name="T19" fmla="*/ 2147483646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6"/>
                  <a:gd name="T31" fmla="*/ 0 h 28"/>
                  <a:gd name="T32" fmla="*/ 56 w 56"/>
                  <a:gd name="T33" fmla="*/ 28 h 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6" h="28">
                    <a:moveTo>
                      <a:pt x="32" y="28"/>
                    </a:moveTo>
                    <a:cubicBezTo>
                      <a:pt x="56" y="28"/>
                      <a:pt x="56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9" y="0"/>
                      <a:pt x="0" y="5"/>
                      <a:pt x="0" y="14"/>
                    </a:cubicBezTo>
                    <a:cubicBezTo>
                      <a:pt x="0" y="20"/>
                      <a:pt x="9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2" y="28"/>
                      <a:pt x="32" y="28"/>
                      <a:pt x="32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58" name="Freeform 56"/>
              <p:cNvSpPr>
                <a:spLocks noChangeArrowheads="1"/>
              </p:cNvSpPr>
              <p:nvPr/>
            </p:nvSpPr>
            <p:spPr bwMode="auto">
              <a:xfrm>
                <a:off x="6669087" y="1336675"/>
                <a:ext cx="4763" cy="3175"/>
              </a:xfrm>
              <a:custGeom>
                <a:avLst/>
                <a:gdLst>
                  <a:gd name="T0" fmla="*/ 0 w 2"/>
                  <a:gd name="T1" fmla="*/ 2147483646 h 3"/>
                  <a:gd name="T2" fmla="*/ 2147483646 w 2"/>
                  <a:gd name="T3" fmla="*/ 0 h 3"/>
                  <a:gd name="T4" fmla="*/ 2147483646 w 2"/>
                  <a:gd name="T5" fmla="*/ 0 h 3"/>
                  <a:gd name="T6" fmla="*/ 0 w 2"/>
                  <a:gd name="T7" fmla="*/ 2147483646 h 3"/>
                  <a:gd name="T8" fmla="*/ 0 w 2"/>
                  <a:gd name="T9" fmla="*/ 2147483646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3"/>
                  <a:gd name="T17" fmla="*/ 2 w 2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3">
                    <a:moveTo>
                      <a:pt x="0" y="3"/>
                    </a:move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59" name="Freeform 57"/>
              <p:cNvSpPr>
                <a:spLocks noChangeArrowheads="1"/>
              </p:cNvSpPr>
              <p:nvPr/>
            </p:nvSpPr>
            <p:spPr bwMode="auto">
              <a:xfrm>
                <a:off x="6669087" y="1336675"/>
                <a:ext cx="4763" cy="3175"/>
              </a:xfrm>
              <a:custGeom>
                <a:avLst/>
                <a:gdLst>
                  <a:gd name="T0" fmla="*/ 0 w 2"/>
                  <a:gd name="T1" fmla="*/ 2147483646 h 3"/>
                  <a:gd name="T2" fmla="*/ 2147483646 w 2"/>
                  <a:gd name="T3" fmla="*/ 0 h 3"/>
                  <a:gd name="T4" fmla="*/ 2147483646 w 2"/>
                  <a:gd name="T5" fmla="*/ 0 h 3"/>
                  <a:gd name="T6" fmla="*/ 0 w 2"/>
                  <a:gd name="T7" fmla="*/ 2147483646 h 3"/>
                  <a:gd name="T8" fmla="*/ 0 w 2"/>
                  <a:gd name="T9" fmla="*/ 2147483646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3"/>
                  <a:gd name="T17" fmla="*/ 2 w 2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3">
                    <a:moveTo>
                      <a:pt x="0" y="3"/>
                    </a:move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60" name="Freeform 58"/>
              <p:cNvSpPr>
                <a:spLocks noChangeArrowheads="1"/>
              </p:cNvSpPr>
              <p:nvPr/>
            </p:nvSpPr>
            <p:spPr bwMode="auto">
              <a:xfrm>
                <a:off x="6670675" y="1338263"/>
                <a:ext cx="3175" cy="1587"/>
              </a:xfrm>
              <a:custGeom>
                <a:avLst/>
                <a:gdLst>
                  <a:gd name="T0" fmla="*/ 0 w 1"/>
                  <a:gd name="T1" fmla="*/ 2147483646 h 1"/>
                  <a:gd name="T2" fmla="*/ 2147483646 w 1"/>
                  <a:gd name="T3" fmla="*/ 0 h 1"/>
                  <a:gd name="T4" fmla="*/ 2147483646 w 1"/>
                  <a:gd name="T5" fmla="*/ 2147483646 h 1"/>
                  <a:gd name="T6" fmla="*/ 2147483646 w 1"/>
                  <a:gd name="T7" fmla="*/ 2147483646 h 1"/>
                  <a:gd name="T8" fmla="*/ 0 w 1"/>
                  <a:gd name="T9" fmla="*/ 2147483646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"/>
                  <a:gd name="T17" fmla="*/ 1 w 1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">
                    <a:moveTo>
                      <a:pt x="0" y="1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61" name="Freeform 59"/>
              <p:cNvSpPr>
                <a:spLocks noChangeArrowheads="1"/>
              </p:cNvSpPr>
              <p:nvPr/>
            </p:nvSpPr>
            <p:spPr bwMode="auto">
              <a:xfrm>
                <a:off x="6673850" y="1343025"/>
                <a:ext cx="9525" cy="12700"/>
              </a:xfrm>
              <a:custGeom>
                <a:avLst/>
                <a:gdLst>
                  <a:gd name="T0" fmla="*/ 0 w 7"/>
                  <a:gd name="T1" fmla="*/ 2147483646 h 7"/>
                  <a:gd name="T2" fmla="*/ 2147483646 w 7"/>
                  <a:gd name="T3" fmla="*/ 0 h 7"/>
                  <a:gd name="T4" fmla="*/ 2147483646 w 7"/>
                  <a:gd name="T5" fmla="*/ 0 h 7"/>
                  <a:gd name="T6" fmla="*/ 0 w 7"/>
                  <a:gd name="T7" fmla="*/ 2147483646 h 7"/>
                  <a:gd name="T8" fmla="*/ 0 w 7"/>
                  <a:gd name="T9" fmla="*/ 2147483646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7"/>
                  <a:gd name="T17" fmla="*/ 7 w 7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7">
                    <a:moveTo>
                      <a:pt x="0" y="2"/>
                    </a:moveTo>
                    <a:lnTo>
                      <a:pt x="5" y="0"/>
                    </a:lnTo>
                    <a:lnTo>
                      <a:pt x="7" y="0"/>
                    </a:lnTo>
                    <a:lnTo>
                      <a:pt x="0" y="7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62" name="Freeform 60"/>
              <p:cNvSpPr>
                <a:spLocks noChangeArrowheads="1"/>
              </p:cNvSpPr>
              <p:nvPr/>
            </p:nvSpPr>
            <p:spPr bwMode="auto">
              <a:xfrm>
                <a:off x="6673850" y="1343025"/>
                <a:ext cx="9525" cy="12700"/>
              </a:xfrm>
              <a:custGeom>
                <a:avLst/>
                <a:gdLst>
                  <a:gd name="T0" fmla="*/ 0 w 7"/>
                  <a:gd name="T1" fmla="*/ 2147483646 h 7"/>
                  <a:gd name="T2" fmla="*/ 2147483646 w 7"/>
                  <a:gd name="T3" fmla="*/ 0 h 7"/>
                  <a:gd name="T4" fmla="*/ 2147483646 w 7"/>
                  <a:gd name="T5" fmla="*/ 0 h 7"/>
                  <a:gd name="T6" fmla="*/ 0 w 7"/>
                  <a:gd name="T7" fmla="*/ 2147483646 h 7"/>
                  <a:gd name="T8" fmla="*/ 0 w 7"/>
                  <a:gd name="T9" fmla="*/ 2147483646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7"/>
                  <a:gd name="T17" fmla="*/ 7 w 7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7">
                    <a:moveTo>
                      <a:pt x="0" y="7"/>
                    </a:move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63" name="Freeform 61"/>
              <p:cNvSpPr>
                <a:spLocks noChangeArrowheads="1"/>
              </p:cNvSpPr>
              <p:nvPr/>
            </p:nvSpPr>
            <p:spPr bwMode="auto">
              <a:xfrm>
                <a:off x="6673850" y="1327150"/>
                <a:ext cx="9525" cy="4763"/>
              </a:xfrm>
              <a:custGeom>
                <a:avLst/>
                <a:gdLst>
                  <a:gd name="T0" fmla="*/ 0 w 7"/>
                  <a:gd name="T1" fmla="*/ 2147483646 h 3"/>
                  <a:gd name="T2" fmla="*/ 0 w 7"/>
                  <a:gd name="T3" fmla="*/ 2147483646 h 3"/>
                  <a:gd name="T4" fmla="*/ 2147483646 w 7"/>
                  <a:gd name="T5" fmla="*/ 0 h 3"/>
                  <a:gd name="T6" fmla="*/ 2147483646 w 7"/>
                  <a:gd name="T7" fmla="*/ 0 h 3"/>
                  <a:gd name="T8" fmla="*/ 2147483646 w 7"/>
                  <a:gd name="T9" fmla="*/ 0 h 3"/>
                  <a:gd name="T10" fmla="*/ 2147483646 w 7"/>
                  <a:gd name="T11" fmla="*/ 0 h 3"/>
                  <a:gd name="T12" fmla="*/ 0 w 7"/>
                  <a:gd name="T13" fmla="*/ 2147483646 h 3"/>
                  <a:gd name="T14" fmla="*/ 0 w 7"/>
                  <a:gd name="T15" fmla="*/ 2147483646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3"/>
                  <a:gd name="T26" fmla="*/ 7 w 7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3">
                    <a:moveTo>
                      <a:pt x="0" y="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64" name="Freeform 62"/>
              <p:cNvSpPr>
                <a:spLocks noChangeArrowheads="1"/>
              </p:cNvSpPr>
              <p:nvPr/>
            </p:nvSpPr>
            <p:spPr bwMode="auto">
              <a:xfrm>
                <a:off x="6673850" y="1327150"/>
                <a:ext cx="14287" cy="9525"/>
              </a:xfrm>
              <a:custGeom>
                <a:avLst/>
                <a:gdLst>
                  <a:gd name="T0" fmla="*/ 0 w 9"/>
                  <a:gd name="T1" fmla="*/ 2147483646 h 4"/>
                  <a:gd name="T2" fmla="*/ 0 w 9"/>
                  <a:gd name="T3" fmla="*/ 2147483646 h 4"/>
                  <a:gd name="T4" fmla="*/ 2147483646 w 9"/>
                  <a:gd name="T5" fmla="*/ 0 h 4"/>
                  <a:gd name="T6" fmla="*/ 2147483646 w 9"/>
                  <a:gd name="T7" fmla="*/ 0 h 4"/>
                  <a:gd name="T8" fmla="*/ 2147483646 w 9"/>
                  <a:gd name="T9" fmla="*/ 0 h 4"/>
                  <a:gd name="T10" fmla="*/ 2147483646 w 9"/>
                  <a:gd name="T11" fmla="*/ 0 h 4"/>
                  <a:gd name="T12" fmla="*/ 0 w 9"/>
                  <a:gd name="T13" fmla="*/ 2147483646 h 4"/>
                  <a:gd name="T14" fmla="*/ 0 w 9"/>
                  <a:gd name="T15" fmla="*/ 2147483646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"/>
                  <a:gd name="T25" fmla="*/ 0 h 4"/>
                  <a:gd name="T26" fmla="*/ 9 w 9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" h="4">
                    <a:moveTo>
                      <a:pt x="0" y="4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65" name="Freeform 63"/>
              <p:cNvSpPr>
                <a:spLocks noChangeArrowheads="1"/>
              </p:cNvSpPr>
              <p:nvPr/>
            </p:nvSpPr>
            <p:spPr bwMode="auto">
              <a:xfrm>
                <a:off x="6680200" y="1331913"/>
                <a:ext cx="0" cy="4762"/>
              </a:xfrm>
              <a:custGeom>
                <a:avLst/>
                <a:gdLst>
                  <a:gd name="T0" fmla="*/ 2147483646 h 1"/>
                  <a:gd name="T1" fmla="*/ 2147483646 h 1"/>
                  <a:gd name="T2" fmla="*/ 0 h 1"/>
                  <a:gd name="T3" fmla="*/ 0 h 1"/>
                  <a:gd name="T4" fmla="*/ 2147483646 h 1"/>
                  <a:gd name="T5" fmla="*/ 2147483646 h 1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h 1"/>
                  <a:gd name="T13" fmla="*/ 1 h 1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T12" r="0" b="T13"/>
                <a:pathLst>
                  <a:path h="1">
                    <a:moveTo>
                      <a:pt x="0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66" name="Freeform 64"/>
              <p:cNvSpPr>
                <a:spLocks noChangeArrowheads="1"/>
              </p:cNvSpPr>
              <p:nvPr/>
            </p:nvSpPr>
            <p:spPr bwMode="auto">
              <a:xfrm>
                <a:off x="6683375" y="1327150"/>
                <a:ext cx="4762" cy="4763"/>
              </a:xfrm>
              <a:custGeom>
                <a:avLst/>
                <a:gdLst>
                  <a:gd name="T0" fmla="*/ 0 w 2"/>
                  <a:gd name="T1" fmla="*/ 2147483646 h 3"/>
                  <a:gd name="T2" fmla="*/ 2147483646 w 2"/>
                  <a:gd name="T3" fmla="*/ 0 h 3"/>
                  <a:gd name="T4" fmla="*/ 2147483646 w 2"/>
                  <a:gd name="T5" fmla="*/ 0 h 3"/>
                  <a:gd name="T6" fmla="*/ 2147483646 w 2"/>
                  <a:gd name="T7" fmla="*/ 0 h 3"/>
                  <a:gd name="T8" fmla="*/ 0 w 2"/>
                  <a:gd name="T9" fmla="*/ 2147483646 h 3"/>
                  <a:gd name="T10" fmla="*/ 0 w 2"/>
                  <a:gd name="T11" fmla="*/ 2147483646 h 3"/>
                  <a:gd name="T12" fmla="*/ 0 w 2"/>
                  <a:gd name="T13" fmla="*/ 2147483646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3"/>
                  <a:gd name="T23" fmla="*/ 2 w 2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3">
                    <a:moveTo>
                      <a:pt x="0" y="3"/>
                    </a:move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67" name="Freeform 65"/>
              <p:cNvSpPr>
                <a:spLocks noChangeArrowheads="1"/>
              </p:cNvSpPr>
              <p:nvPr/>
            </p:nvSpPr>
            <p:spPr bwMode="auto">
              <a:xfrm>
                <a:off x="6680200" y="1331913"/>
                <a:ext cx="7937" cy="4762"/>
              </a:xfrm>
              <a:custGeom>
                <a:avLst/>
                <a:gdLst>
                  <a:gd name="T0" fmla="*/ 0 w 4"/>
                  <a:gd name="T1" fmla="*/ 2147483646 h 1"/>
                  <a:gd name="T2" fmla="*/ 0 w 4"/>
                  <a:gd name="T3" fmla="*/ 2147483646 h 1"/>
                  <a:gd name="T4" fmla="*/ 2147483646 w 4"/>
                  <a:gd name="T5" fmla="*/ 0 h 1"/>
                  <a:gd name="T6" fmla="*/ 2147483646 w 4"/>
                  <a:gd name="T7" fmla="*/ 0 h 1"/>
                  <a:gd name="T8" fmla="*/ 2147483646 w 4"/>
                  <a:gd name="T9" fmla="*/ 0 h 1"/>
                  <a:gd name="T10" fmla="*/ 2147483646 w 4"/>
                  <a:gd name="T11" fmla="*/ 0 h 1"/>
                  <a:gd name="T12" fmla="*/ 0 w 4"/>
                  <a:gd name="T13" fmla="*/ 2147483646 h 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1"/>
                  <a:gd name="T23" fmla="*/ 4 w 4"/>
                  <a:gd name="T24" fmla="*/ 1 h 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lnTo>
                      <a:pt x="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68" name="Freeform 66"/>
              <p:cNvSpPr>
                <a:spLocks noChangeArrowheads="1"/>
              </p:cNvSpPr>
              <p:nvPr/>
            </p:nvSpPr>
            <p:spPr bwMode="auto">
              <a:xfrm>
                <a:off x="6680200" y="1331913"/>
                <a:ext cx="11112" cy="7937"/>
              </a:xfrm>
              <a:custGeom>
                <a:avLst/>
                <a:gdLst>
                  <a:gd name="T0" fmla="*/ 2147483646 w 6"/>
                  <a:gd name="T1" fmla="*/ 2147483646 h 4"/>
                  <a:gd name="T2" fmla="*/ 0 w 6"/>
                  <a:gd name="T3" fmla="*/ 2147483646 h 4"/>
                  <a:gd name="T4" fmla="*/ 2147483646 w 6"/>
                  <a:gd name="T5" fmla="*/ 0 h 4"/>
                  <a:gd name="T6" fmla="*/ 2147483646 w 6"/>
                  <a:gd name="T7" fmla="*/ 0 h 4"/>
                  <a:gd name="T8" fmla="*/ 2147483646 w 6"/>
                  <a:gd name="T9" fmla="*/ 0 h 4"/>
                  <a:gd name="T10" fmla="*/ 2147483646 w 6"/>
                  <a:gd name="T11" fmla="*/ 0 h 4"/>
                  <a:gd name="T12" fmla="*/ 2147483646 w 6"/>
                  <a:gd name="T13" fmla="*/ 2147483646 h 4"/>
                  <a:gd name="T14" fmla="*/ 2147483646 w 6"/>
                  <a:gd name="T15" fmla="*/ 2147483646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4"/>
                  <a:gd name="T26" fmla="*/ 6 w 6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4">
                    <a:moveTo>
                      <a:pt x="2" y="4"/>
                    </a:moveTo>
                    <a:lnTo>
                      <a:pt x="0" y="3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69" name="Freeform 67"/>
              <p:cNvSpPr>
                <a:spLocks noChangeArrowheads="1"/>
              </p:cNvSpPr>
              <p:nvPr/>
            </p:nvSpPr>
            <p:spPr bwMode="auto">
              <a:xfrm>
                <a:off x="6683375" y="1336675"/>
                <a:ext cx="15875" cy="6350"/>
              </a:xfrm>
              <a:custGeom>
                <a:avLst/>
                <a:gdLst>
                  <a:gd name="T0" fmla="*/ 2147483646 w 9"/>
                  <a:gd name="T1" fmla="*/ 2147483646 h 5"/>
                  <a:gd name="T2" fmla="*/ 0 w 9"/>
                  <a:gd name="T3" fmla="*/ 2147483646 h 5"/>
                  <a:gd name="T4" fmla="*/ 2147483646 w 9"/>
                  <a:gd name="T5" fmla="*/ 0 h 5"/>
                  <a:gd name="T6" fmla="*/ 2147483646 w 9"/>
                  <a:gd name="T7" fmla="*/ 0 h 5"/>
                  <a:gd name="T8" fmla="*/ 2147483646 w 9"/>
                  <a:gd name="T9" fmla="*/ 2147483646 h 5"/>
                  <a:gd name="T10" fmla="*/ 2147483646 w 9"/>
                  <a:gd name="T11" fmla="*/ 2147483646 h 5"/>
                  <a:gd name="T12" fmla="*/ 2147483646 w 9"/>
                  <a:gd name="T13" fmla="*/ 2147483646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"/>
                  <a:gd name="T22" fmla="*/ 0 h 5"/>
                  <a:gd name="T23" fmla="*/ 9 w 9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" h="5">
                    <a:moveTo>
                      <a:pt x="2" y="5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70" name="Freeform 68"/>
              <p:cNvSpPr>
                <a:spLocks noChangeArrowheads="1"/>
              </p:cNvSpPr>
              <p:nvPr/>
            </p:nvSpPr>
            <p:spPr bwMode="auto">
              <a:xfrm>
                <a:off x="6683375" y="1336675"/>
                <a:ext cx="12700" cy="6350"/>
              </a:xfrm>
              <a:custGeom>
                <a:avLst/>
                <a:gdLst>
                  <a:gd name="T0" fmla="*/ 0 w 7"/>
                  <a:gd name="T1" fmla="*/ 2147483646 h 5"/>
                  <a:gd name="T2" fmla="*/ 0 w 7"/>
                  <a:gd name="T3" fmla="*/ 2147483646 h 5"/>
                  <a:gd name="T4" fmla="*/ 2147483646 w 7"/>
                  <a:gd name="T5" fmla="*/ 0 h 5"/>
                  <a:gd name="T6" fmla="*/ 2147483646 w 7"/>
                  <a:gd name="T7" fmla="*/ 0 h 5"/>
                  <a:gd name="T8" fmla="*/ 2147483646 w 7"/>
                  <a:gd name="T9" fmla="*/ 0 h 5"/>
                  <a:gd name="T10" fmla="*/ 2147483646 w 7"/>
                  <a:gd name="T11" fmla="*/ 0 h 5"/>
                  <a:gd name="T12" fmla="*/ 0 w 7"/>
                  <a:gd name="T13" fmla="*/ 2147483646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5"/>
                  <a:gd name="T23" fmla="*/ 7 w 7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5">
                    <a:moveTo>
                      <a:pt x="0" y="5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71" name="Freeform 69"/>
              <p:cNvSpPr>
                <a:spLocks noChangeArrowheads="1"/>
              </p:cNvSpPr>
              <p:nvPr/>
            </p:nvSpPr>
            <p:spPr bwMode="auto">
              <a:xfrm>
                <a:off x="6683375" y="1338263"/>
                <a:ext cx="4762" cy="1587"/>
              </a:xfrm>
              <a:custGeom>
                <a:avLst/>
                <a:gdLst>
                  <a:gd name="T0" fmla="*/ 0 w 2"/>
                  <a:gd name="T1" fmla="*/ 2147483646 h 1"/>
                  <a:gd name="T2" fmla="*/ 0 w 2"/>
                  <a:gd name="T3" fmla="*/ 2147483646 h 1"/>
                  <a:gd name="T4" fmla="*/ 2147483646 w 2"/>
                  <a:gd name="T5" fmla="*/ 0 h 1"/>
                  <a:gd name="T6" fmla="*/ 2147483646 w 2"/>
                  <a:gd name="T7" fmla="*/ 0 h 1"/>
                  <a:gd name="T8" fmla="*/ 0 w 2"/>
                  <a:gd name="T9" fmla="*/ 2147483646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1"/>
                  <a:gd name="T17" fmla="*/ 2 w 2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1">
                    <a:moveTo>
                      <a:pt x="0" y="1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72" name="Freeform 70"/>
              <p:cNvSpPr>
                <a:spLocks noChangeArrowheads="1"/>
              </p:cNvSpPr>
              <p:nvPr/>
            </p:nvSpPr>
            <p:spPr bwMode="auto">
              <a:xfrm>
                <a:off x="6688137" y="1331913"/>
                <a:ext cx="7938" cy="4762"/>
              </a:xfrm>
              <a:custGeom>
                <a:avLst/>
                <a:gdLst>
                  <a:gd name="T0" fmla="*/ 0 w 5"/>
                  <a:gd name="T1" fmla="*/ 2147483646 h 1"/>
                  <a:gd name="T2" fmla="*/ 2147483646 w 5"/>
                  <a:gd name="T3" fmla="*/ 0 h 1"/>
                  <a:gd name="T4" fmla="*/ 2147483646 w 5"/>
                  <a:gd name="T5" fmla="*/ 0 h 1"/>
                  <a:gd name="T6" fmla="*/ 2147483646 w 5"/>
                  <a:gd name="T7" fmla="*/ 0 h 1"/>
                  <a:gd name="T8" fmla="*/ 0 w 5"/>
                  <a:gd name="T9" fmla="*/ 2147483646 h 1"/>
                  <a:gd name="T10" fmla="*/ 0 w 5"/>
                  <a:gd name="T11" fmla="*/ 2147483646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"/>
                  <a:gd name="T19" fmla="*/ 0 h 1"/>
                  <a:gd name="T20" fmla="*/ 5 w 5"/>
                  <a:gd name="T21" fmla="*/ 1 h 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" h="1">
                    <a:moveTo>
                      <a:pt x="0" y="1"/>
                    </a:moveTo>
                    <a:lnTo>
                      <a:pt x="5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73" name="Freeform 71"/>
              <p:cNvSpPr>
                <a:spLocks noChangeArrowheads="1"/>
              </p:cNvSpPr>
              <p:nvPr/>
            </p:nvSpPr>
            <p:spPr bwMode="auto">
              <a:xfrm>
                <a:off x="6673850" y="13398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147483646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2"/>
                  <a:gd name="T11" fmla="*/ 2 h 2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74" name="Freeform 72"/>
              <p:cNvSpPr>
                <a:spLocks noChangeArrowheads="1"/>
              </p:cNvSpPr>
              <p:nvPr/>
            </p:nvSpPr>
            <p:spPr bwMode="auto">
              <a:xfrm>
                <a:off x="6673850" y="1339850"/>
                <a:ext cx="0" cy="3175"/>
              </a:xfrm>
              <a:custGeom>
                <a:avLst/>
                <a:gdLst>
                  <a:gd name="T0" fmla="*/ 2147483646 h 2"/>
                  <a:gd name="T1" fmla="*/ 0 h 2"/>
                  <a:gd name="T2" fmla="*/ 0 h 2"/>
                  <a:gd name="T3" fmla="*/ 2147483646 h 2"/>
                  <a:gd name="T4" fmla="*/ 2147483646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2"/>
                  <a:gd name="T11" fmla="*/ 2 h 2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75" name="Freeform 73"/>
              <p:cNvSpPr>
                <a:spLocks noChangeArrowheads="1"/>
              </p:cNvSpPr>
              <p:nvPr/>
            </p:nvSpPr>
            <p:spPr bwMode="auto">
              <a:xfrm>
                <a:off x="6673850" y="1343025"/>
                <a:ext cx="6350" cy="0"/>
              </a:xfrm>
              <a:custGeom>
                <a:avLst/>
                <a:gdLst>
                  <a:gd name="T0" fmla="*/ 0 w 5"/>
                  <a:gd name="T1" fmla="*/ 2147483646 w 5"/>
                  <a:gd name="T2" fmla="*/ 2147483646 w 5"/>
                  <a:gd name="T3" fmla="*/ 0 w 5"/>
                  <a:gd name="T4" fmla="*/ 0 w 5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w 5"/>
                  <a:gd name="T11" fmla="*/ 5 w 5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T10" t="0" r="T11" b="0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76" name="Freeform 74"/>
              <p:cNvSpPr>
                <a:spLocks noChangeArrowheads="1"/>
              </p:cNvSpPr>
              <p:nvPr/>
            </p:nvSpPr>
            <p:spPr bwMode="auto">
              <a:xfrm>
                <a:off x="6688137" y="1316038"/>
                <a:ext cx="7938" cy="3175"/>
              </a:xfrm>
              <a:custGeom>
                <a:avLst/>
                <a:gdLst>
                  <a:gd name="T0" fmla="*/ 0 w 5"/>
                  <a:gd name="T1" fmla="*/ 2147483646 h 1"/>
                  <a:gd name="T2" fmla="*/ 2147483646 w 5"/>
                  <a:gd name="T3" fmla="*/ 0 h 1"/>
                  <a:gd name="T4" fmla="*/ 2147483646 w 5"/>
                  <a:gd name="T5" fmla="*/ 0 h 1"/>
                  <a:gd name="T6" fmla="*/ 0 w 5"/>
                  <a:gd name="T7" fmla="*/ 2147483646 h 1"/>
                  <a:gd name="T8" fmla="*/ 0 w 5"/>
                  <a:gd name="T9" fmla="*/ 2147483646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1"/>
                  <a:gd name="T17" fmla="*/ 5 w 5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1">
                    <a:moveTo>
                      <a:pt x="0" y="1"/>
                    </a:moveTo>
                    <a:lnTo>
                      <a:pt x="5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77" name="Freeform 75"/>
              <p:cNvSpPr>
                <a:spLocks noChangeArrowheads="1"/>
              </p:cNvSpPr>
              <p:nvPr/>
            </p:nvSpPr>
            <p:spPr bwMode="auto">
              <a:xfrm>
                <a:off x="6688137" y="1316038"/>
                <a:ext cx="11113" cy="9525"/>
              </a:xfrm>
              <a:custGeom>
                <a:avLst/>
                <a:gdLst>
                  <a:gd name="T0" fmla="*/ 0 w 7"/>
                  <a:gd name="T1" fmla="*/ 2147483646 h 5"/>
                  <a:gd name="T2" fmla="*/ 0 w 7"/>
                  <a:gd name="T3" fmla="*/ 2147483646 h 5"/>
                  <a:gd name="T4" fmla="*/ 2147483646 w 7"/>
                  <a:gd name="T5" fmla="*/ 0 h 5"/>
                  <a:gd name="T6" fmla="*/ 2147483646 w 7"/>
                  <a:gd name="T7" fmla="*/ 0 h 5"/>
                  <a:gd name="T8" fmla="*/ 0 w 7"/>
                  <a:gd name="T9" fmla="*/ 2147483646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5"/>
                  <a:gd name="T17" fmla="*/ 7 w 7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5">
                    <a:moveTo>
                      <a:pt x="0" y="5"/>
                    </a:moveTo>
                    <a:lnTo>
                      <a:pt x="0" y="5"/>
                    </a:lnTo>
                    <a:lnTo>
                      <a:pt x="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78" name="Freeform 76"/>
              <p:cNvSpPr>
                <a:spLocks noChangeArrowheads="1"/>
              </p:cNvSpPr>
              <p:nvPr/>
            </p:nvSpPr>
            <p:spPr bwMode="auto">
              <a:xfrm>
                <a:off x="6696075" y="1319213"/>
                <a:ext cx="3175" cy="6350"/>
              </a:xfrm>
              <a:custGeom>
                <a:avLst/>
                <a:gdLst>
                  <a:gd name="T0" fmla="*/ 0 w 2"/>
                  <a:gd name="T1" fmla="*/ 2147483646 h 4"/>
                  <a:gd name="T2" fmla="*/ 2147483646 w 2"/>
                  <a:gd name="T3" fmla="*/ 0 h 4"/>
                  <a:gd name="T4" fmla="*/ 2147483646 w 2"/>
                  <a:gd name="T5" fmla="*/ 0 h 4"/>
                  <a:gd name="T6" fmla="*/ 0 w 2"/>
                  <a:gd name="T7" fmla="*/ 2147483646 h 4"/>
                  <a:gd name="T8" fmla="*/ 0 w 2"/>
                  <a:gd name="T9" fmla="*/ 2147483646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0" y="4"/>
                    </a:move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79" name="Freeform 77"/>
              <p:cNvSpPr>
                <a:spLocks noChangeArrowheads="1"/>
              </p:cNvSpPr>
              <p:nvPr/>
            </p:nvSpPr>
            <p:spPr bwMode="auto">
              <a:xfrm>
                <a:off x="6696075" y="1316038"/>
                <a:ext cx="9525" cy="11112"/>
              </a:xfrm>
              <a:custGeom>
                <a:avLst/>
                <a:gdLst>
                  <a:gd name="T0" fmla="*/ 0 w 5"/>
                  <a:gd name="T1" fmla="*/ 2147483646 h 6"/>
                  <a:gd name="T2" fmla="*/ 2147483646 w 5"/>
                  <a:gd name="T3" fmla="*/ 2147483646 h 6"/>
                  <a:gd name="T4" fmla="*/ 2147483646 w 5"/>
                  <a:gd name="T5" fmla="*/ 2147483646 h 6"/>
                  <a:gd name="T6" fmla="*/ 2147483646 w 5"/>
                  <a:gd name="T7" fmla="*/ 2147483646 h 6"/>
                  <a:gd name="T8" fmla="*/ 2147483646 w 5"/>
                  <a:gd name="T9" fmla="*/ 0 h 6"/>
                  <a:gd name="T10" fmla="*/ 2147483646 w 5"/>
                  <a:gd name="T11" fmla="*/ 0 h 6"/>
                  <a:gd name="T12" fmla="*/ 2147483646 w 5"/>
                  <a:gd name="T13" fmla="*/ 2147483646 h 6"/>
                  <a:gd name="T14" fmla="*/ 2147483646 w 5"/>
                  <a:gd name="T15" fmla="*/ 0 h 6"/>
                  <a:gd name="T16" fmla="*/ 2147483646 w 5"/>
                  <a:gd name="T17" fmla="*/ 2147483646 h 6"/>
                  <a:gd name="T18" fmla="*/ 2147483646 w 5"/>
                  <a:gd name="T19" fmla="*/ 2147483646 h 6"/>
                  <a:gd name="T20" fmla="*/ 2147483646 w 5"/>
                  <a:gd name="T21" fmla="*/ 2147483646 h 6"/>
                  <a:gd name="T22" fmla="*/ 2147483646 w 5"/>
                  <a:gd name="T23" fmla="*/ 2147483646 h 6"/>
                  <a:gd name="T24" fmla="*/ 0 w 5"/>
                  <a:gd name="T25" fmla="*/ 2147483646 h 6"/>
                  <a:gd name="T26" fmla="*/ 0 w 5"/>
                  <a:gd name="T27" fmla="*/ 2147483646 h 6"/>
                  <a:gd name="T28" fmla="*/ 0 w 5"/>
                  <a:gd name="T29" fmla="*/ 2147483646 h 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"/>
                  <a:gd name="T46" fmla="*/ 0 h 6"/>
                  <a:gd name="T47" fmla="*/ 5 w 5"/>
                  <a:gd name="T48" fmla="*/ 6 h 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" h="6">
                    <a:moveTo>
                      <a:pt x="0" y="6"/>
                    </a:moveTo>
                    <a:lnTo>
                      <a:pt x="2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80" name="Freeform 78"/>
              <p:cNvSpPr>
                <a:spLocks noChangeArrowheads="1"/>
              </p:cNvSpPr>
              <p:nvPr/>
            </p:nvSpPr>
            <p:spPr bwMode="auto">
              <a:xfrm>
                <a:off x="6696075" y="1325563"/>
                <a:ext cx="3175" cy="1587"/>
              </a:xfrm>
              <a:custGeom>
                <a:avLst/>
                <a:gdLst>
                  <a:gd name="T0" fmla="*/ 2147483646 w 2"/>
                  <a:gd name="T1" fmla="*/ 2147483646 h 1"/>
                  <a:gd name="T2" fmla="*/ 0 w 2"/>
                  <a:gd name="T3" fmla="*/ 2147483646 h 1"/>
                  <a:gd name="T4" fmla="*/ 2147483646 w 2"/>
                  <a:gd name="T5" fmla="*/ 0 h 1"/>
                  <a:gd name="T6" fmla="*/ 2147483646 w 2"/>
                  <a:gd name="T7" fmla="*/ 2147483646 h 1"/>
                  <a:gd name="T8" fmla="*/ 2147483646 w 2"/>
                  <a:gd name="T9" fmla="*/ 2147483646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1"/>
                  <a:gd name="T17" fmla="*/ 2 w 2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1">
                    <a:moveTo>
                      <a:pt x="2" y="1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81" name="Freeform 79"/>
              <p:cNvSpPr>
                <a:spLocks noChangeArrowheads="1"/>
              </p:cNvSpPr>
              <p:nvPr/>
            </p:nvSpPr>
            <p:spPr bwMode="auto">
              <a:xfrm>
                <a:off x="6699250" y="1327150"/>
                <a:ext cx="0" cy="4763"/>
              </a:xfrm>
              <a:custGeom>
                <a:avLst/>
                <a:gdLst>
                  <a:gd name="T0" fmla="*/ 2147483646 h 3"/>
                  <a:gd name="T1" fmla="*/ 2147483646 h 3"/>
                  <a:gd name="T2" fmla="*/ 0 h 3"/>
                  <a:gd name="T3" fmla="*/ 0 h 3"/>
                  <a:gd name="T4" fmla="*/ 2147483646 h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3"/>
                  <a:gd name="T11" fmla="*/ 3 h 3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82" name="Freeform 80"/>
              <p:cNvSpPr>
                <a:spLocks noChangeArrowheads="1"/>
              </p:cNvSpPr>
              <p:nvPr/>
            </p:nvSpPr>
            <p:spPr bwMode="auto">
              <a:xfrm>
                <a:off x="6699250" y="1327150"/>
                <a:ext cx="4762" cy="4763"/>
              </a:xfrm>
              <a:custGeom>
                <a:avLst/>
                <a:gdLst>
                  <a:gd name="T0" fmla="*/ 0 w 2"/>
                  <a:gd name="T1" fmla="*/ 2147483646 h 3"/>
                  <a:gd name="T2" fmla="*/ 0 w 2"/>
                  <a:gd name="T3" fmla="*/ 2147483646 h 3"/>
                  <a:gd name="T4" fmla="*/ 2147483646 w 2"/>
                  <a:gd name="T5" fmla="*/ 0 h 3"/>
                  <a:gd name="T6" fmla="*/ 2147483646 w 2"/>
                  <a:gd name="T7" fmla="*/ 2147483646 h 3"/>
                  <a:gd name="T8" fmla="*/ 0 w 2"/>
                  <a:gd name="T9" fmla="*/ 2147483646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3"/>
                  <a:gd name="T17" fmla="*/ 2 w 2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3">
                    <a:moveTo>
                      <a:pt x="0" y="3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83" name="Freeform 81"/>
              <p:cNvSpPr>
                <a:spLocks noChangeArrowheads="1"/>
              </p:cNvSpPr>
              <p:nvPr/>
            </p:nvSpPr>
            <p:spPr bwMode="auto">
              <a:xfrm>
                <a:off x="6699250" y="1331913"/>
                <a:ext cx="4762" cy="4762"/>
              </a:xfrm>
              <a:custGeom>
                <a:avLst/>
                <a:gdLst>
                  <a:gd name="T0" fmla="*/ 0 w 2"/>
                  <a:gd name="T1" fmla="*/ 2147483646 h 1"/>
                  <a:gd name="T2" fmla="*/ 0 w 2"/>
                  <a:gd name="T3" fmla="*/ 2147483646 h 1"/>
                  <a:gd name="T4" fmla="*/ 2147483646 w 2"/>
                  <a:gd name="T5" fmla="*/ 0 h 1"/>
                  <a:gd name="T6" fmla="*/ 2147483646 w 2"/>
                  <a:gd name="T7" fmla="*/ 0 h 1"/>
                  <a:gd name="T8" fmla="*/ 0 w 2"/>
                  <a:gd name="T9" fmla="*/ 2147483646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1"/>
                  <a:gd name="T17" fmla="*/ 2 w 2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1">
                    <a:moveTo>
                      <a:pt x="0" y="1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84" name="Freeform 82"/>
              <p:cNvSpPr>
                <a:spLocks noChangeArrowheads="1"/>
              </p:cNvSpPr>
              <p:nvPr/>
            </p:nvSpPr>
            <p:spPr bwMode="auto">
              <a:xfrm>
                <a:off x="6704012" y="1316038"/>
                <a:ext cx="4763" cy="3175"/>
              </a:xfrm>
              <a:custGeom>
                <a:avLst/>
                <a:gdLst>
                  <a:gd name="T0" fmla="*/ 2147483646 w 3"/>
                  <a:gd name="T1" fmla="*/ 0 h 1"/>
                  <a:gd name="T2" fmla="*/ 2147483646 w 3"/>
                  <a:gd name="T3" fmla="*/ 0 h 1"/>
                  <a:gd name="T4" fmla="*/ 0 w 3"/>
                  <a:gd name="T5" fmla="*/ 2147483646 h 1"/>
                  <a:gd name="T6" fmla="*/ 0 w 3"/>
                  <a:gd name="T7" fmla="*/ 2147483646 h 1"/>
                  <a:gd name="T8" fmla="*/ 2147483646 w 3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1"/>
                  <a:gd name="T17" fmla="*/ 3 w 3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1">
                    <a:moveTo>
                      <a:pt x="3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85" name="Freeform 83"/>
              <p:cNvSpPr>
                <a:spLocks noChangeArrowheads="1"/>
              </p:cNvSpPr>
              <p:nvPr/>
            </p:nvSpPr>
            <p:spPr bwMode="auto">
              <a:xfrm>
                <a:off x="6704012" y="1316038"/>
                <a:ext cx="4763" cy="3175"/>
              </a:xfrm>
              <a:custGeom>
                <a:avLst/>
                <a:gdLst>
                  <a:gd name="T0" fmla="*/ 2147483646 w 3"/>
                  <a:gd name="T1" fmla="*/ 2147483646 h 1"/>
                  <a:gd name="T2" fmla="*/ 2147483646 w 3"/>
                  <a:gd name="T3" fmla="*/ 0 h 1"/>
                  <a:gd name="T4" fmla="*/ 0 w 3"/>
                  <a:gd name="T5" fmla="*/ 2147483646 h 1"/>
                  <a:gd name="T6" fmla="*/ 2147483646 w 3"/>
                  <a:gd name="T7" fmla="*/ 2147483646 h 1"/>
                  <a:gd name="T8" fmla="*/ 2147483646 w 3"/>
                  <a:gd name="T9" fmla="*/ 2147483646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1"/>
                  <a:gd name="T17" fmla="*/ 3 w 3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1">
                    <a:moveTo>
                      <a:pt x="3" y="1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86" name="Freeform 84"/>
              <p:cNvSpPr>
                <a:spLocks noChangeArrowheads="1"/>
              </p:cNvSpPr>
              <p:nvPr/>
            </p:nvSpPr>
            <p:spPr bwMode="auto">
              <a:xfrm>
                <a:off x="6705600" y="1316038"/>
                <a:ext cx="12700" cy="9525"/>
              </a:xfrm>
              <a:custGeom>
                <a:avLst/>
                <a:gdLst>
                  <a:gd name="T0" fmla="*/ 2147483646 w 8"/>
                  <a:gd name="T1" fmla="*/ 2147483646 h 5"/>
                  <a:gd name="T2" fmla="*/ 2147483646 w 8"/>
                  <a:gd name="T3" fmla="*/ 0 h 5"/>
                  <a:gd name="T4" fmla="*/ 0 w 8"/>
                  <a:gd name="T5" fmla="*/ 2147483646 h 5"/>
                  <a:gd name="T6" fmla="*/ 0 w 8"/>
                  <a:gd name="T7" fmla="*/ 2147483646 h 5"/>
                  <a:gd name="T8" fmla="*/ 2147483646 w 8"/>
                  <a:gd name="T9" fmla="*/ 2147483646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5"/>
                  <a:gd name="T17" fmla="*/ 8 w 8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5">
                    <a:moveTo>
                      <a:pt x="8" y="1"/>
                    </a:moveTo>
                    <a:lnTo>
                      <a:pt x="8" y="0"/>
                    </a:lnTo>
                    <a:lnTo>
                      <a:pt x="0" y="5"/>
                    </a:ln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87" name="Freeform 85"/>
              <p:cNvSpPr>
                <a:spLocks noChangeArrowheads="1"/>
              </p:cNvSpPr>
              <p:nvPr/>
            </p:nvSpPr>
            <p:spPr bwMode="auto">
              <a:xfrm>
                <a:off x="6708775" y="1319213"/>
                <a:ext cx="9525" cy="7937"/>
              </a:xfrm>
              <a:custGeom>
                <a:avLst/>
                <a:gdLst>
                  <a:gd name="T0" fmla="*/ 2147483646 w 6"/>
                  <a:gd name="T1" fmla="*/ 0 h 5"/>
                  <a:gd name="T2" fmla="*/ 2147483646 w 6"/>
                  <a:gd name="T3" fmla="*/ 0 h 5"/>
                  <a:gd name="T4" fmla="*/ 0 w 6"/>
                  <a:gd name="T5" fmla="*/ 2147483646 h 5"/>
                  <a:gd name="T6" fmla="*/ 0 w 6"/>
                  <a:gd name="T7" fmla="*/ 2147483646 h 5"/>
                  <a:gd name="T8" fmla="*/ 2147483646 w 6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5"/>
                  <a:gd name="T17" fmla="*/ 6 w 6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5">
                    <a:moveTo>
                      <a:pt x="6" y="0"/>
                    </a:moveTo>
                    <a:lnTo>
                      <a:pt x="6" y="0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88" name="Freeform 86"/>
              <p:cNvSpPr>
                <a:spLocks noChangeArrowheads="1"/>
              </p:cNvSpPr>
              <p:nvPr/>
            </p:nvSpPr>
            <p:spPr bwMode="auto">
              <a:xfrm>
                <a:off x="6699250" y="1311275"/>
                <a:ext cx="4762" cy="4763"/>
              </a:xfrm>
              <a:custGeom>
                <a:avLst/>
                <a:gdLst>
                  <a:gd name="T0" fmla="*/ 2147483646 w 2"/>
                  <a:gd name="T1" fmla="*/ 0 h 3"/>
                  <a:gd name="T2" fmla="*/ 0 w 2"/>
                  <a:gd name="T3" fmla="*/ 2147483646 h 3"/>
                  <a:gd name="T4" fmla="*/ 0 w 2"/>
                  <a:gd name="T5" fmla="*/ 0 h 3"/>
                  <a:gd name="T6" fmla="*/ 2147483646 w 2"/>
                  <a:gd name="T7" fmla="*/ 0 h 3"/>
                  <a:gd name="T8" fmla="*/ 2147483646 w 2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3"/>
                  <a:gd name="T17" fmla="*/ 2 w 2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89" name="Freeform 87"/>
              <p:cNvSpPr>
                <a:spLocks noChangeArrowheads="1"/>
              </p:cNvSpPr>
              <p:nvPr/>
            </p:nvSpPr>
            <p:spPr bwMode="auto">
              <a:xfrm>
                <a:off x="6699250" y="1311275"/>
                <a:ext cx="4762" cy="4763"/>
              </a:xfrm>
              <a:custGeom>
                <a:avLst/>
                <a:gdLst>
                  <a:gd name="T0" fmla="*/ 2147483646 w 2"/>
                  <a:gd name="T1" fmla="*/ 0 h 3"/>
                  <a:gd name="T2" fmla="*/ 2147483646 w 2"/>
                  <a:gd name="T3" fmla="*/ 0 h 3"/>
                  <a:gd name="T4" fmla="*/ 0 w 2"/>
                  <a:gd name="T5" fmla="*/ 2147483646 h 3"/>
                  <a:gd name="T6" fmla="*/ 0 w 2"/>
                  <a:gd name="T7" fmla="*/ 2147483646 h 3"/>
                  <a:gd name="T8" fmla="*/ 2147483646 w 2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3"/>
                  <a:gd name="T17" fmla="*/ 2 w 2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90" name="Freeform 88"/>
              <p:cNvSpPr>
                <a:spLocks noChangeArrowheads="1"/>
              </p:cNvSpPr>
              <p:nvPr/>
            </p:nvSpPr>
            <p:spPr bwMode="auto">
              <a:xfrm>
                <a:off x="6699250" y="1311275"/>
                <a:ext cx="4762" cy="4763"/>
              </a:xfrm>
              <a:custGeom>
                <a:avLst/>
                <a:gdLst>
                  <a:gd name="T0" fmla="*/ 2147483646 w 2"/>
                  <a:gd name="T1" fmla="*/ 0 h 3"/>
                  <a:gd name="T2" fmla="*/ 0 w 2"/>
                  <a:gd name="T3" fmla="*/ 2147483646 h 3"/>
                  <a:gd name="T4" fmla="*/ 0 w 2"/>
                  <a:gd name="T5" fmla="*/ 2147483646 h 3"/>
                  <a:gd name="T6" fmla="*/ 2147483646 w 2"/>
                  <a:gd name="T7" fmla="*/ 0 h 3"/>
                  <a:gd name="T8" fmla="*/ 2147483646 w 2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3"/>
                  <a:gd name="T17" fmla="*/ 2 w 2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91" name="Freeform 89"/>
              <p:cNvSpPr>
                <a:spLocks noChangeArrowheads="1"/>
              </p:cNvSpPr>
              <p:nvPr/>
            </p:nvSpPr>
            <p:spPr bwMode="auto">
              <a:xfrm>
                <a:off x="6699250" y="1319213"/>
                <a:ext cx="4762" cy="6350"/>
              </a:xfrm>
              <a:custGeom>
                <a:avLst/>
                <a:gdLst>
                  <a:gd name="T0" fmla="*/ 0 w 2"/>
                  <a:gd name="T1" fmla="*/ 2147483646 h 4"/>
                  <a:gd name="T2" fmla="*/ 2147483646 w 2"/>
                  <a:gd name="T3" fmla="*/ 0 h 4"/>
                  <a:gd name="T4" fmla="*/ 2147483646 w 2"/>
                  <a:gd name="T5" fmla="*/ 0 h 4"/>
                  <a:gd name="T6" fmla="*/ 0 w 2"/>
                  <a:gd name="T7" fmla="*/ 2147483646 h 4"/>
                  <a:gd name="T8" fmla="*/ 0 w 2"/>
                  <a:gd name="T9" fmla="*/ 2147483646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4"/>
                  <a:gd name="T17" fmla="*/ 2 w 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4">
                    <a:moveTo>
                      <a:pt x="0" y="4"/>
                    </a:move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92" name="Freeform 90"/>
              <p:cNvSpPr>
                <a:spLocks noChangeArrowheads="1"/>
              </p:cNvSpPr>
              <p:nvPr/>
            </p:nvSpPr>
            <p:spPr bwMode="auto">
              <a:xfrm>
                <a:off x="6704012" y="1319213"/>
                <a:ext cx="0" cy="7937"/>
              </a:xfrm>
              <a:custGeom>
                <a:avLst/>
                <a:gdLst>
                  <a:gd name="T0" fmla="*/ 0 h 5"/>
                  <a:gd name="T1" fmla="*/ 2147483646 h 5"/>
                  <a:gd name="T2" fmla="*/ 2147483646 h 5"/>
                  <a:gd name="T3" fmla="*/ 2147483646 h 5"/>
                  <a:gd name="T4" fmla="*/ 2147483646 h 5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h 5"/>
                  <a:gd name="T13" fmla="*/ 5 h 5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T12" r="0" b="T13"/>
                <a:pathLst>
                  <a:path h="5">
                    <a:moveTo>
                      <a:pt x="0" y="0"/>
                    </a:moveTo>
                    <a:lnTo>
                      <a:pt x="0" y="4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93" name="Freeform 91"/>
              <p:cNvSpPr>
                <a:spLocks noChangeArrowheads="1"/>
              </p:cNvSpPr>
              <p:nvPr/>
            </p:nvSpPr>
            <p:spPr bwMode="auto">
              <a:xfrm>
                <a:off x="6704012" y="132715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0" b="0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94" name="Freeform 92"/>
              <p:cNvSpPr>
                <a:spLocks noChangeArrowheads="1"/>
              </p:cNvSpPr>
              <p:nvPr/>
            </p:nvSpPr>
            <p:spPr bwMode="auto">
              <a:xfrm>
                <a:off x="6704012" y="1327150"/>
                <a:ext cx="1588" cy="0"/>
              </a:xfrm>
              <a:custGeom>
                <a:avLst/>
                <a:gdLst>
                  <a:gd name="T0" fmla="*/ 2147483646 w 1"/>
                  <a:gd name="T1" fmla="*/ 2147483646 w 1"/>
                  <a:gd name="T2" fmla="*/ 0 w 1"/>
                  <a:gd name="T3" fmla="*/ 0 w 1"/>
                  <a:gd name="T4" fmla="*/ 2147483646 w 1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w 1"/>
                  <a:gd name="T11" fmla="*/ 1 w 1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T10" t="0" r="T11" b="0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95" name="Line 93"/>
              <p:cNvSpPr>
                <a:spLocks noChangeShapeType="1"/>
              </p:cNvSpPr>
              <p:nvPr/>
            </p:nvSpPr>
            <p:spPr bwMode="auto">
              <a:xfrm>
                <a:off x="6299200" y="1465263"/>
                <a:ext cx="469900" cy="0"/>
              </a:xfrm>
              <a:prstGeom prst="line">
                <a:avLst/>
              </a:prstGeom>
              <a:noFill/>
              <a:ln w="63500">
                <a:solidFill>
                  <a:srgbClr val="5A5A5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96" name="Line 94"/>
              <p:cNvSpPr>
                <a:spLocks noChangeShapeType="1"/>
              </p:cNvSpPr>
              <p:nvPr/>
            </p:nvSpPr>
            <p:spPr bwMode="auto">
              <a:xfrm>
                <a:off x="6299200" y="1274763"/>
                <a:ext cx="0" cy="193675"/>
              </a:xfrm>
              <a:prstGeom prst="line">
                <a:avLst/>
              </a:prstGeom>
              <a:noFill/>
              <a:ln w="63500">
                <a:solidFill>
                  <a:srgbClr val="5A5A5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97" name="Line 95"/>
              <p:cNvSpPr>
                <a:spLocks noChangeShapeType="1"/>
              </p:cNvSpPr>
              <p:nvPr/>
            </p:nvSpPr>
            <p:spPr bwMode="auto">
              <a:xfrm flipV="1">
                <a:off x="6332537" y="1427163"/>
                <a:ext cx="0" cy="38100"/>
              </a:xfrm>
              <a:prstGeom prst="line">
                <a:avLst/>
              </a:prstGeom>
              <a:noFill/>
              <a:ln w="50800">
                <a:solidFill>
                  <a:srgbClr val="5A5A5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98" name="Line 96"/>
              <p:cNvSpPr>
                <a:spLocks noChangeShapeType="1"/>
              </p:cNvSpPr>
              <p:nvPr/>
            </p:nvSpPr>
            <p:spPr bwMode="auto">
              <a:xfrm flipV="1">
                <a:off x="6357937" y="1427163"/>
                <a:ext cx="0" cy="38100"/>
              </a:xfrm>
              <a:prstGeom prst="line">
                <a:avLst/>
              </a:prstGeom>
              <a:noFill/>
              <a:ln w="50800">
                <a:solidFill>
                  <a:srgbClr val="5A5A5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99" name="Line 97"/>
              <p:cNvSpPr>
                <a:spLocks noChangeShapeType="1"/>
              </p:cNvSpPr>
              <p:nvPr/>
            </p:nvSpPr>
            <p:spPr bwMode="auto">
              <a:xfrm>
                <a:off x="5900737" y="1465263"/>
                <a:ext cx="398463" cy="0"/>
              </a:xfrm>
              <a:prstGeom prst="line">
                <a:avLst/>
              </a:prstGeom>
              <a:noFill/>
              <a:ln w="25400">
                <a:solidFill>
                  <a:srgbClr val="5A5A5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00" name="Freeform 98"/>
              <p:cNvSpPr>
                <a:spLocks/>
              </p:cNvSpPr>
              <p:nvPr/>
            </p:nvSpPr>
            <p:spPr bwMode="auto">
              <a:xfrm>
                <a:off x="5908675" y="1465263"/>
                <a:ext cx="0" cy="88900"/>
              </a:xfrm>
              <a:custGeom>
                <a:avLst/>
                <a:gdLst>
                  <a:gd name="T0" fmla="*/ 0 h 49"/>
                  <a:gd name="T1" fmla="*/ 2147483646 h 49"/>
                  <a:gd name="T2" fmla="*/ 2147483646 h 49"/>
                  <a:gd name="T3" fmla="*/ 0 60000 65536"/>
                  <a:gd name="T4" fmla="*/ 0 60000 65536"/>
                  <a:gd name="T5" fmla="*/ 0 60000 65536"/>
                  <a:gd name="T6" fmla="*/ 0 h 49"/>
                  <a:gd name="T7" fmla="*/ 49 h 49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49">
                    <a:moveTo>
                      <a:pt x="0" y="0"/>
                    </a:move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01" name="Line 99"/>
              <p:cNvSpPr>
                <a:spLocks noChangeShapeType="1"/>
              </p:cNvSpPr>
              <p:nvPr/>
            </p:nvSpPr>
            <p:spPr bwMode="auto">
              <a:xfrm>
                <a:off x="5900737" y="1554163"/>
                <a:ext cx="514350" cy="0"/>
              </a:xfrm>
              <a:prstGeom prst="line">
                <a:avLst/>
              </a:prstGeom>
              <a:noFill/>
              <a:ln w="25400">
                <a:solidFill>
                  <a:srgbClr val="5A5A5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02" name="Rectangle 100"/>
              <p:cNvSpPr>
                <a:spLocks noChangeArrowheads="1"/>
              </p:cNvSpPr>
              <p:nvPr/>
            </p:nvSpPr>
            <p:spPr bwMode="auto">
              <a:xfrm>
                <a:off x="6029325" y="1506538"/>
                <a:ext cx="58737" cy="63500"/>
              </a:xfrm>
              <a:prstGeom prst="rect">
                <a:avLst/>
              </a:prstGeom>
              <a:solidFill>
                <a:srgbClr val="C0C0C0"/>
              </a:solidFill>
              <a:ln w="25400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03" name="Freeform 101"/>
              <p:cNvSpPr>
                <a:spLocks noChangeArrowheads="1"/>
              </p:cNvSpPr>
              <p:nvPr/>
            </p:nvSpPr>
            <p:spPr bwMode="auto">
              <a:xfrm>
                <a:off x="6061075" y="1143000"/>
                <a:ext cx="527050" cy="87313"/>
              </a:xfrm>
              <a:custGeom>
                <a:avLst/>
                <a:gdLst>
                  <a:gd name="T0" fmla="*/ 2147483646 w 302"/>
                  <a:gd name="T1" fmla="*/ 0 h 47"/>
                  <a:gd name="T2" fmla="*/ 2147483646 w 302"/>
                  <a:gd name="T3" fmla="*/ 2147483646 h 47"/>
                  <a:gd name="T4" fmla="*/ 2147483646 w 302"/>
                  <a:gd name="T5" fmla="*/ 2147483646 h 47"/>
                  <a:gd name="T6" fmla="*/ 2147483646 w 302"/>
                  <a:gd name="T7" fmla="*/ 2147483646 h 47"/>
                  <a:gd name="T8" fmla="*/ 2147483646 w 302"/>
                  <a:gd name="T9" fmla="*/ 2147483646 h 47"/>
                  <a:gd name="T10" fmla="*/ 2147483646 w 302"/>
                  <a:gd name="T11" fmla="*/ 2147483646 h 47"/>
                  <a:gd name="T12" fmla="*/ 2147483646 w 302"/>
                  <a:gd name="T13" fmla="*/ 2147483646 h 47"/>
                  <a:gd name="T14" fmla="*/ 2147483646 w 302"/>
                  <a:gd name="T15" fmla="*/ 2147483646 h 47"/>
                  <a:gd name="T16" fmla="*/ 2147483646 w 302"/>
                  <a:gd name="T17" fmla="*/ 2147483646 h 47"/>
                  <a:gd name="T18" fmla="*/ 2147483646 w 302"/>
                  <a:gd name="T19" fmla="*/ 2147483646 h 47"/>
                  <a:gd name="T20" fmla="*/ 2147483646 w 302"/>
                  <a:gd name="T21" fmla="*/ 2147483646 h 47"/>
                  <a:gd name="T22" fmla="*/ 2147483646 w 302"/>
                  <a:gd name="T23" fmla="*/ 2147483646 h 47"/>
                  <a:gd name="T24" fmla="*/ 2147483646 w 302"/>
                  <a:gd name="T25" fmla="*/ 2147483646 h 47"/>
                  <a:gd name="T26" fmla="*/ 2147483646 w 302"/>
                  <a:gd name="T27" fmla="*/ 2147483646 h 47"/>
                  <a:gd name="T28" fmla="*/ 0 w 302"/>
                  <a:gd name="T29" fmla="*/ 2147483646 h 47"/>
                  <a:gd name="T30" fmla="*/ 0 w 302"/>
                  <a:gd name="T31" fmla="*/ 2147483646 h 47"/>
                  <a:gd name="T32" fmla="*/ 2147483646 w 302"/>
                  <a:gd name="T33" fmla="*/ 0 h 47"/>
                  <a:gd name="T34" fmla="*/ 2147483646 w 302"/>
                  <a:gd name="T35" fmla="*/ 0 h 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02"/>
                  <a:gd name="T55" fmla="*/ 0 h 47"/>
                  <a:gd name="T56" fmla="*/ 302 w 302"/>
                  <a:gd name="T57" fmla="*/ 47 h 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02" h="47">
                    <a:moveTo>
                      <a:pt x="294" y="0"/>
                    </a:moveTo>
                    <a:lnTo>
                      <a:pt x="302" y="3"/>
                    </a:lnTo>
                    <a:lnTo>
                      <a:pt x="302" y="5"/>
                    </a:lnTo>
                    <a:lnTo>
                      <a:pt x="302" y="23"/>
                    </a:lnTo>
                    <a:lnTo>
                      <a:pt x="269" y="41"/>
                    </a:lnTo>
                    <a:lnTo>
                      <a:pt x="245" y="43"/>
                    </a:lnTo>
                    <a:lnTo>
                      <a:pt x="220" y="45"/>
                    </a:lnTo>
                    <a:lnTo>
                      <a:pt x="194" y="45"/>
                    </a:lnTo>
                    <a:lnTo>
                      <a:pt x="180" y="46"/>
                    </a:lnTo>
                    <a:lnTo>
                      <a:pt x="176" y="47"/>
                    </a:lnTo>
                    <a:lnTo>
                      <a:pt x="99" y="47"/>
                    </a:lnTo>
                    <a:lnTo>
                      <a:pt x="94" y="46"/>
                    </a:lnTo>
                    <a:lnTo>
                      <a:pt x="40" y="43"/>
                    </a:lnTo>
                    <a:lnTo>
                      <a:pt x="8" y="27"/>
                    </a:lnTo>
                    <a:lnTo>
                      <a:pt x="0" y="26"/>
                    </a:lnTo>
                    <a:lnTo>
                      <a:pt x="0" y="5"/>
                    </a:lnTo>
                    <a:lnTo>
                      <a:pt x="10" y="0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04" name="Freeform 102"/>
              <p:cNvSpPr>
                <a:spLocks noChangeArrowheads="1"/>
              </p:cNvSpPr>
              <p:nvPr/>
            </p:nvSpPr>
            <p:spPr bwMode="auto">
              <a:xfrm>
                <a:off x="5930900" y="461963"/>
                <a:ext cx="793750" cy="636587"/>
              </a:xfrm>
              <a:custGeom>
                <a:avLst/>
                <a:gdLst>
                  <a:gd name="T0" fmla="*/ 2147483646 w 454"/>
                  <a:gd name="T1" fmla="*/ 2147483646 h 354"/>
                  <a:gd name="T2" fmla="*/ 2147483646 w 454"/>
                  <a:gd name="T3" fmla="*/ 2147483646 h 354"/>
                  <a:gd name="T4" fmla="*/ 2147483646 w 454"/>
                  <a:gd name="T5" fmla="*/ 2147483646 h 354"/>
                  <a:gd name="T6" fmla="*/ 2147483646 w 454"/>
                  <a:gd name="T7" fmla="*/ 2147483646 h 354"/>
                  <a:gd name="T8" fmla="*/ 2147483646 w 454"/>
                  <a:gd name="T9" fmla="*/ 2147483646 h 354"/>
                  <a:gd name="T10" fmla="*/ 2147483646 w 454"/>
                  <a:gd name="T11" fmla="*/ 2147483646 h 354"/>
                  <a:gd name="T12" fmla="*/ 2147483646 w 454"/>
                  <a:gd name="T13" fmla="*/ 2147483646 h 354"/>
                  <a:gd name="T14" fmla="*/ 2147483646 w 454"/>
                  <a:gd name="T15" fmla="*/ 2147483646 h 354"/>
                  <a:gd name="T16" fmla="*/ 2147483646 w 454"/>
                  <a:gd name="T17" fmla="*/ 2147483646 h 354"/>
                  <a:gd name="T18" fmla="*/ 2147483646 w 454"/>
                  <a:gd name="T19" fmla="*/ 2147483646 h 354"/>
                  <a:gd name="T20" fmla="*/ 2147483646 w 454"/>
                  <a:gd name="T21" fmla="*/ 2147483646 h 354"/>
                  <a:gd name="T22" fmla="*/ 2147483646 w 454"/>
                  <a:gd name="T23" fmla="*/ 2147483646 h 354"/>
                  <a:gd name="T24" fmla="*/ 2147483646 w 454"/>
                  <a:gd name="T25" fmla="*/ 2147483646 h 354"/>
                  <a:gd name="T26" fmla="*/ 2147483646 w 454"/>
                  <a:gd name="T27" fmla="*/ 2147483646 h 354"/>
                  <a:gd name="T28" fmla="*/ 2147483646 w 454"/>
                  <a:gd name="T29" fmla="*/ 0 h 354"/>
                  <a:gd name="T30" fmla="*/ 2147483646 w 454"/>
                  <a:gd name="T31" fmla="*/ 0 h 354"/>
                  <a:gd name="T32" fmla="*/ 2147483646 w 454"/>
                  <a:gd name="T33" fmla="*/ 0 h 354"/>
                  <a:gd name="T34" fmla="*/ 2147483646 w 454"/>
                  <a:gd name="T35" fmla="*/ 0 h 354"/>
                  <a:gd name="T36" fmla="*/ 2147483646 w 454"/>
                  <a:gd name="T37" fmla="*/ 0 h 354"/>
                  <a:gd name="T38" fmla="*/ 2147483646 w 454"/>
                  <a:gd name="T39" fmla="*/ 2147483646 h 354"/>
                  <a:gd name="T40" fmla="*/ 2147483646 w 454"/>
                  <a:gd name="T41" fmla="*/ 2147483646 h 354"/>
                  <a:gd name="T42" fmla="*/ 2147483646 w 454"/>
                  <a:gd name="T43" fmla="*/ 2147483646 h 354"/>
                  <a:gd name="T44" fmla="*/ 0 w 454"/>
                  <a:gd name="T45" fmla="*/ 2147483646 h 354"/>
                  <a:gd name="T46" fmla="*/ 0 w 454"/>
                  <a:gd name="T47" fmla="*/ 2147483646 h 354"/>
                  <a:gd name="T48" fmla="*/ 0 w 454"/>
                  <a:gd name="T49" fmla="*/ 2147483646 h 354"/>
                  <a:gd name="T50" fmla="*/ 0 w 454"/>
                  <a:gd name="T51" fmla="*/ 2147483646 h 354"/>
                  <a:gd name="T52" fmla="*/ 0 w 454"/>
                  <a:gd name="T53" fmla="*/ 2147483646 h 354"/>
                  <a:gd name="T54" fmla="*/ 0 w 454"/>
                  <a:gd name="T55" fmla="*/ 2147483646 h 354"/>
                  <a:gd name="T56" fmla="*/ 0 w 454"/>
                  <a:gd name="T57" fmla="*/ 2147483646 h 354"/>
                  <a:gd name="T58" fmla="*/ 2147483646 w 454"/>
                  <a:gd name="T59" fmla="*/ 2147483646 h 354"/>
                  <a:gd name="T60" fmla="*/ 2147483646 w 454"/>
                  <a:gd name="T61" fmla="*/ 2147483646 h 354"/>
                  <a:gd name="T62" fmla="*/ 2147483646 w 454"/>
                  <a:gd name="T63" fmla="*/ 2147483646 h 354"/>
                  <a:gd name="T64" fmla="*/ 2147483646 w 454"/>
                  <a:gd name="T65" fmla="*/ 2147483646 h 35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54"/>
                  <a:gd name="T100" fmla="*/ 0 h 354"/>
                  <a:gd name="T101" fmla="*/ 454 w 454"/>
                  <a:gd name="T102" fmla="*/ 354 h 35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54" h="354">
                    <a:moveTo>
                      <a:pt x="21" y="354"/>
                    </a:moveTo>
                    <a:lnTo>
                      <a:pt x="440" y="354"/>
                    </a:lnTo>
                    <a:lnTo>
                      <a:pt x="445" y="354"/>
                    </a:lnTo>
                    <a:lnTo>
                      <a:pt x="451" y="349"/>
                    </a:lnTo>
                    <a:lnTo>
                      <a:pt x="454" y="347"/>
                    </a:lnTo>
                    <a:lnTo>
                      <a:pt x="454" y="344"/>
                    </a:lnTo>
                    <a:lnTo>
                      <a:pt x="454" y="10"/>
                    </a:lnTo>
                    <a:lnTo>
                      <a:pt x="454" y="5"/>
                    </a:lnTo>
                    <a:lnTo>
                      <a:pt x="454" y="1"/>
                    </a:lnTo>
                    <a:lnTo>
                      <a:pt x="451" y="1"/>
                    </a:lnTo>
                    <a:lnTo>
                      <a:pt x="445" y="0"/>
                    </a:lnTo>
                    <a:lnTo>
                      <a:pt x="442" y="0"/>
                    </a:lnTo>
                    <a:lnTo>
                      <a:pt x="21" y="0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" y="349"/>
                    </a:lnTo>
                    <a:lnTo>
                      <a:pt x="12" y="354"/>
                    </a:lnTo>
                    <a:lnTo>
                      <a:pt x="17" y="354"/>
                    </a:lnTo>
                    <a:lnTo>
                      <a:pt x="21" y="354"/>
                    </a:lnTo>
                    <a:close/>
                  </a:path>
                </a:pathLst>
              </a:custGeom>
              <a:solidFill>
                <a:srgbClr val="C0C0C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05" name="Freeform 103"/>
              <p:cNvSpPr>
                <a:spLocks noChangeArrowheads="1"/>
              </p:cNvSpPr>
              <p:nvPr/>
            </p:nvSpPr>
            <p:spPr bwMode="auto">
              <a:xfrm>
                <a:off x="5953125" y="463550"/>
                <a:ext cx="765175" cy="625475"/>
              </a:xfrm>
              <a:custGeom>
                <a:avLst/>
                <a:gdLst>
                  <a:gd name="T0" fmla="*/ 2147483646 w 439"/>
                  <a:gd name="T1" fmla="*/ 2147483646 h 348"/>
                  <a:gd name="T2" fmla="*/ 2147483646 w 439"/>
                  <a:gd name="T3" fmla="*/ 2147483646 h 348"/>
                  <a:gd name="T4" fmla="*/ 2147483646 w 439"/>
                  <a:gd name="T5" fmla="*/ 2147483646 h 348"/>
                  <a:gd name="T6" fmla="*/ 2147483646 w 439"/>
                  <a:gd name="T7" fmla="*/ 2147483646 h 348"/>
                  <a:gd name="T8" fmla="*/ 2147483646 w 439"/>
                  <a:gd name="T9" fmla="*/ 2147483646 h 348"/>
                  <a:gd name="T10" fmla="*/ 2147483646 w 439"/>
                  <a:gd name="T11" fmla="*/ 2147483646 h 348"/>
                  <a:gd name="T12" fmla="*/ 2147483646 w 439"/>
                  <a:gd name="T13" fmla="*/ 2147483646 h 348"/>
                  <a:gd name="T14" fmla="*/ 2147483646 w 439"/>
                  <a:gd name="T15" fmla="*/ 2147483646 h 348"/>
                  <a:gd name="T16" fmla="*/ 2147483646 w 439"/>
                  <a:gd name="T17" fmla="*/ 2147483646 h 348"/>
                  <a:gd name="T18" fmla="*/ 2147483646 w 439"/>
                  <a:gd name="T19" fmla="*/ 2147483646 h 348"/>
                  <a:gd name="T20" fmla="*/ 2147483646 w 439"/>
                  <a:gd name="T21" fmla="*/ 2147483646 h 348"/>
                  <a:gd name="T22" fmla="*/ 2147483646 w 439"/>
                  <a:gd name="T23" fmla="*/ 2147483646 h 348"/>
                  <a:gd name="T24" fmla="*/ 2147483646 w 439"/>
                  <a:gd name="T25" fmla="*/ 2147483646 h 348"/>
                  <a:gd name="T26" fmla="*/ 2147483646 w 439"/>
                  <a:gd name="T27" fmla="*/ 2147483646 h 348"/>
                  <a:gd name="T28" fmla="*/ 2147483646 w 439"/>
                  <a:gd name="T29" fmla="*/ 2147483646 h 348"/>
                  <a:gd name="T30" fmla="*/ 2147483646 w 439"/>
                  <a:gd name="T31" fmla="*/ 0 h 348"/>
                  <a:gd name="T32" fmla="*/ 2147483646 w 439"/>
                  <a:gd name="T33" fmla="*/ 2147483646 h 348"/>
                  <a:gd name="T34" fmla="*/ 2147483646 w 439"/>
                  <a:gd name="T35" fmla="*/ 2147483646 h 348"/>
                  <a:gd name="T36" fmla="*/ 2147483646 w 439"/>
                  <a:gd name="T37" fmla="*/ 2147483646 h 348"/>
                  <a:gd name="T38" fmla="*/ 2147483646 w 439"/>
                  <a:gd name="T39" fmla="*/ 2147483646 h 348"/>
                  <a:gd name="T40" fmla="*/ 2147483646 w 439"/>
                  <a:gd name="T41" fmla="*/ 2147483646 h 348"/>
                  <a:gd name="T42" fmla="*/ 0 w 439"/>
                  <a:gd name="T43" fmla="*/ 2147483646 h 348"/>
                  <a:gd name="T44" fmla="*/ 0 w 439"/>
                  <a:gd name="T45" fmla="*/ 2147483646 h 348"/>
                  <a:gd name="T46" fmla="*/ 0 w 439"/>
                  <a:gd name="T47" fmla="*/ 2147483646 h 348"/>
                  <a:gd name="T48" fmla="*/ 0 w 439"/>
                  <a:gd name="T49" fmla="*/ 2147483646 h 348"/>
                  <a:gd name="T50" fmla="*/ 0 w 439"/>
                  <a:gd name="T51" fmla="*/ 2147483646 h 348"/>
                  <a:gd name="T52" fmla="*/ 0 w 439"/>
                  <a:gd name="T53" fmla="*/ 2147483646 h 348"/>
                  <a:gd name="T54" fmla="*/ 0 w 439"/>
                  <a:gd name="T55" fmla="*/ 2147483646 h 348"/>
                  <a:gd name="T56" fmla="*/ 0 w 439"/>
                  <a:gd name="T57" fmla="*/ 2147483646 h 348"/>
                  <a:gd name="T58" fmla="*/ 0 w 439"/>
                  <a:gd name="T59" fmla="*/ 2147483646 h 348"/>
                  <a:gd name="T60" fmla="*/ 2147483646 w 439"/>
                  <a:gd name="T61" fmla="*/ 2147483646 h 348"/>
                  <a:gd name="T62" fmla="*/ 2147483646 w 439"/>
                  <a:gd name="T63" fmla="*/ 2147483646 h 348"/>
                  <a:gd name="T64" fmla="*/ 2147483646 w 439"/>
                  <a:gd name="T65" fmla="*/ 2147483646 h 34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39"/>
                  <a:gd name="T100" fmla="*/ 0 h 348"/>
                  <a:gd name="T101" fmla="*/ 439 w 439"/>
                  <a:gd name="T102" fmla="*/ 348 h 34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39" h="348">
                    <a:moveTo>
                      <a:pt x="14" y="348"/>
                    </a:moveTo>
                    <a:lnTo>
                      <a:pt x="421" y="348"/>
                    </a:lnTo>
                    <a:lnTo>
                      <a:pt x="426" y="348"/>
                    </a:lnTo>
                    <a:lnTo>
                      <a:pt x="428" y="348"/>
                    </a:lnTo>
                    <a:lnTo>
                      <a:pt x="431" y="343"/>
                    </a:lnTo>
                    <a:lnTo>
                      <a:pt x="433" y="341"/>
                    </a:lnTo>
                    <a:lnTo>
                      <a:pt x="439" y="339"/>
                    </a:lnTo>
                    <a:lnTo>
                      <a:pt x="439" y="9"/>
                    </a:lnTo>
                    <a:lnTo>
                      <a:pt x="433" y="5"/>
                    </a:lnTo>
                    <a:lnTo>
                      <a:pt x="431" y="4"/>
                    </a:lnTo>
                    <a:lnTo>
                      <a:pt x="428" y="4"/>
                    </a:lnTo>
                    <a:lnTo>
                      <a:pt x="428" y="0"/>
                    </a:lnTo>
                    <a:lnTo>
                      <a:pt x="428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5" y="4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0" y="339"/>
                    </a:lnTo>
                    <a:lnTo>
                      <a:pt x="0" y="341"/>
                    </a:lnTo>
                    <a:lnTo>
                      <a:pt x="0" y="343"/>
                    </a:lnTo>
                    <a:lnTo>
                      <a:pt x="5" y="348"/>
                    </a:lnTo>
                    <a:lnTo>
                      <a:pt x="10" y="348"/>
                    </a:lnTo>
                    <a:lnTo>
                      <a:pt x="14" y="348"/>
                    </a:lnTo>
                    <a:close/>
                  </a:path>
                </a:pathLst>
              </a:custGeom>
              <a:solidFill>
                <a:srgbClr val="80808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06" name="Rectangle 104"/>
              <p:cNvSpPr>
                <a:spLocks noChangeArrowheads="1"/>
              </p:cNvSpPr>
              <p:nvPr/>
            </p:nvSpPr>
            <p:spPr bwMode="auto">
              <a:xfrm>
                <a:off x="6046787" y="554038"/>
                <a:ext cx="582613" cy="43815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07" name="Freeform 105"/>
              <p:cNvSpPr>
                <a:spLocks/>
              </p:cNvSpPr>
              <p:nvPr/>
            </p:nvSpPr>
            <p:spPr bwMode="auto">
              <a:xfrm>
                <a:off x="6029325" y="546100"/>
                <a:ext cx="617537" cy="461963"/>
              </a:xfrm>
              <a:custGeom>
                <a:avLst/>
                <a:gdLst>
                  <a:gd name="T0" fmla="*/ 0 w 354"/>
                  <a:gd name="T1" fmla="*/ 2147483646 h 257"/>
                  <a:gd name="T2" fmla="*/ 0 w 354"/>
                  <a:gd name="T3" fmla="*/ 0 h 257"/>
                  <a:gd name="T4" fmla="*/ 2147483646 w 354"/>
                  <a:gd name="T5" fmla="*/ 0 h 257"/>
                  <a:gd name="T6" fmla="*/ 2147483646 w 354"/>
                  <a:gd name="T7" fmla="*/ 2147483646 h 257"/>
                  <a:gd name="T8" fmla="*/ 2147483646 w 354"/>
                  <a:gd name="T9" fmla="*/ 2147483646 h 2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57"/>
                  <a:gd name="T17" fmla="*/ 354 w 354"/>
                  <a:gd name="T18" fmla="*/ 257 h 2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57">
                    <a:moveTo>
                      <a:pt x="0" y="257"/>
                    </a:moveTo>
                    <a:lnTo>
                      <a:pt x="0" y="0"/>
                    </a:lnTo>
                    <a:lnTo>
                      <a:pt x="354" y="0"/>
                    </a:lnTo>
                    <a:lnTo>
                      <a:pt x="354" y="254"/>
                    </a:lnTo>
                    <a:lnTo>
                      <a:pt x="3" y="254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08" name="Freeform 106"/>
              <p:cNvSpPr>
                <a:spLocks/>
              </p:cNvSpPr>
              <p:nvPr/>
            </p:nvSpPr>
            <p:spPr bwMode="auto">
              <a:xfrm>
                <a:off x="6043612" y="557213"/>
                <a:ext cx="577850" cy="434975"/>
              </a:xfrm>
              <a:custGeom>
                <a:avLst/>
                <a:gdLst>
                  <a:gd name="T0" fmla="*/ 2147483646 w 330"/>
                  <a:gd name="T1" fmla="*/ 2147483646 h 242"/>
                  <a:gd name="T2" fmla="*/ 2147483646 w 330"/>
                  <a:gd name="T3" fmla="*/ 0 h 242"/>
                  <a:gd name="T4" fmla="*/ 2147483646 w 330"/>
                  <a:gd name="T5" fmla="*/ 0 h 242"/>
                  <a:gd name="T6" fmla="*/ 2147483646 w 330"/>
                  <a:gd name="T7" fmla="*/ 2147483646 h 242"/>
                  <a:gd name="T8" fmla="*/ 0 w 330"/>
                  <a:gd name="T9" fmla="*/ 2147483646 h 2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0"/>
                  <a:gd name="T16" fmla="*/ 0 h 242"/>
                  <a:gd name="T17" fmla="*/ 330 w 330"/>
                  <a:gd name="T18" fmla="*/ 242 h 2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0" h="242">
                    <a:moveTo>
                      <a:pt x="1" y="242"/>
                    </a:moveTo>
                    <a:lnTo>
                      <a:pt x="1" y="0"/>
                    </a:lnTo>
                    <a:lnTo>
                      <a:pt x="330" y="0"/>
                    </a:lnTo>
                    <a:lnTo>
                      <a:pt x="330" y="242"/>
                    </a:lnTo>
                    <a:lnTo>
                      <a:pt x="0" y="242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09" name="Freeform 107"/>
              <p:cNvSpPr>
                <a:spLocks/>
              </p:cNvSpPr>
              <p:nvPr/>
            </p:nvSpPr>
            <p:spPr bwMode="auto">
              <a:xfrm>
                <a:off x="6034087" y="992188"/>
                <a:ext cx="12700" cy="9525"/>
              </a:xfrm>
              <a:custGeom>
                <a:avLst/>
                <a:gdLst>
                  <a:gd name="T0" fmla="*/ 0 w 7"/>
                  <a:gd name="T1" fmla="*/ 2147483646 h 6"/>
                  <a:gd name="T2" fmla="*/ 2147483646 w 7"/>
                  <a:gd name="T3" fmla="*/ 0 h 6"/>
                  <a:gd name="T4" fmla="*/ 2147483646 w 7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6"/>
                  <a:gd name="T11" fmla="*/ 7 w 7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6">
                    <a:moveTo>
                      <a:pt x="0" y="6"/>
                    </a:moveTo>
                    <a:lnTo>
                      <a:pt x="7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10" name="Freeform 108"/>
              <p:cNvSpPr>
                <a:spLocks/>
              </p:cNvSpPr>
              <p:nvPr/>
            </p:nvSpPr>
            <p:spPr bwMode="auto">
              <a:xfrm>
                <a:off x="6621462" y="992188"/>
                <a:ext cx="25400" cy="9525"/>
              </a:xfrm>
              <a:custGeom>
                <a:avLst/>
                <a:gdLst>
                  <a:gd name="T0" fmla="*/ 0 w 15"/>
                  <a:gd name="T1" fmla="*/ 0 h 6"/>
                  <a:gd name="T2" fmla="*/ 0 w 15"/>
                  <a:gd name="T3" fmla="*/ 0 h 6"/>
                  <a:gd name="T4" fmla="*/ 2147483646 w 15"/>
                  <a:gd name="T5" fmla="*/ 2147483646 h 6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6"/>
                  <a:gd name="T11" fmla="*/ 15 w 15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6">
                    <a:moveTo>
                      <a:pt x="0" y="0"/>
                    </a:moveTo>
                    <a:lnTo>
                      <a:pt x="0" y="0"/>
                    </a:lnTo>
                    <a:lnTo>
                      <a:pt x="15" y="6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11" name="Freeform 109"/>
              <p:cNvSpPr>
                <a:spLocks/>
              </p:cNvSpPr>
              <p:nvPr/>
            </p:nvSpPr>
            <p:spPr bwMode="auto">
              <a:xfrm>
                <a:off x="6621462" y="546100"/>
                <a:ext cx="25400" cy="11113"/>
              </a:xfrm>
              <a:custGeom>
                <a:avLst/>
                <a:gdLst>
                  <a:gd name="T0" fmla="*/ 2147483646 w 15"/>
                  <a:gd name="T1" fmla="*/ 0 h 6"/>
                  <a:gd name="T2" fmla="*/ 2147483646 w 15"/>
                  <a:gd name="T3" fmla="*/ 0 h 6"/>
                  <a:gd name="T4" fmla="*/ 0 w 15"/>
                  <a:gd name="T5" fmla="*/ 2147483646 h 6"/>
                  <a:gd name="T6" fmla="*/ 0 w 15"/>
                  <a:gd name="T7" fmla="*/ 2147483646 h 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"/>
                  <a:gd name="T13" fmla="*/ 0 h 6"/>
                  <a:gd name="T14" fmla="*/ 15 w 15"/>
                  <a:gd name="T15" fmla="*/ 6 h 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" h="6">
                    <a:moveTo>
                      <a:pt x="15" y="0"/>
                    </a:moveTo>
                    <a:lnTo>
                      <a:pt x="15" y="0"/>
                    </a:lnTo>
                    <a:lnTo>
                      <a:pt x="0" y="6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12" name="Freeform 110"/>
              <p:cNvSpPr>
                <a:spLocks/>
              </p:cNvSpPr>
              <p:nvPr/>
            </p:nvSpPr>
            <p:spPr bwMode="auto">
              <a:xfrm>
                <a:off x="6029325" y="546100"/>
                <a:ext cx="17462" cy="11113"/>
              </a:xfrm>
              <a:custGeom>
                <a:avLst/>
                <a:gdLst>
                  <a:gd name="T0" fmla="*/ 2147483646 w 10"/>
                  <a:gd name="T1" fmla="*/ 2147483646 h 6"/>
                  <a:gd name="T2" fmla="*/ 2147483646 w 10"/>
                  <a:gd name="T3" fmla="*/ 2147483646 h 6"/>
                  <a:gd name="T4" fmla="*/ 0 w 10"/>
                  <a:gd name="T5" fmla="*/ 0 h 6"/>
                  <a:gd name="T6" fmla="*/ 0 w 10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"/>
                  <a:gd name="T13" fmla="*/ 0 h 6"/>
                  <a:gd name="T14" fmla="*/ 10 w 10"/>
                  <a:gd name="T15" fmla="*/ 6 h 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" h="6">
                    <a:moveTo>
                      <a:pt x="10" y="6"/>
                    </a:moveTo>
                    <a:lnTo>
                      <a:pt x="10" y="6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13" name="Freeform 111"/>
              <p:cNvSpPr>
                <a:spLocks/>
              </p:cNvSpPr>
              <p:nvPr/>
            </p:nvSpPr>
            <p:spPr bwMode="auto">
              <a:xfrm>
                <a:off x="6067425" y="1143000"/>
                <a:ext cx="520700" cy="73025"/>
              </a:xfrm>
              <a:custGeom>
                <a:avLst/>
                <a:gdLst>
                  <a:gd name="T0" fmla="*/ 2147483646 w 298"/>
                  <a:gd name="T1" fmla="*/ 0 h 39"/>
                  <a:gd name="T2" fmla="*/ 2147483646 w 298"/>
                  <a:gd name="T3" fmla="*/ 0 h 39"/>
                  <a:gd name="T4" fmla="*/ 2147483646 w 298"/>
                  <a:gd name="T5" fmla="*/ 0 h 39"/>
                  <a:gd name="T6" fmla="*/ 0 w 298"/>
                  <a:gd name="T7" fmla="*/ 2147483646 h 39"/>
                  <a:gd name="T8" fmla="*/ 0 w 298"/>
                  <a:gd name="T9" fmla="*/ 2147483646 h 39"/>
                  <a:gd name="T10" fmla="*/ 2147483646 w 298"/>
                  <a:gd name="T11" fmla="*/ 2147483646 h 39"/>
                  <a:gd name="T12" fmla="*/ 2147483646 w 298"/>
                  <a:gd name="T13" fmla="*/ 2147483646 h 39"/>
                  <a:gd name="T14" fmla="*/ 2147483646 w 298"/>
                  <a:gd name="T15" fmla="*/ 2147483646 h 39"/>
                  <a:gd name="T16" fmla="*/ 2147483646 w 298"/>
                  <a:gd name="T17" fmla="*/ 2147483646 h 39"/>
                  <a:gd name="T18" fmla="*/ 2147483646 w 298"/>
                  <a:gd name="T19" fmla="*/ 2147483646 h 39"/>
                  <a:gd name="T20" fmla="*/ 2147483646 w 298"/>
                  <a:gd name="T21" fmla="*/ 2147483646 h 39"/>
                  <a:gd name="T22" fmla="*/ 2147483646 w 298"/>
                  <a:gd name="T23" fmla="*/ 2147483646 h 39"/>
                  <a:gd name="T24" fmla="*/ 2147483646 w 298"/>
                  <a:gd name="T25" fmla="*/ 2147483646 h 39"/>
                  <a:gd name="T26" fmla="*/ 2147483646 w 298"/>
                  <a:gd name="T27" fmla="*/ 2147483646 h 39"/>
                  <a:gd name="T28" fmla="*/ 2147483646 w 298"/>
                  <a:gd name="T29" fmla="*/ 2147483646 h 39"/>
                  <a:gd name="T30" fmla="*/ 2147483646 w 298"/>
                  <a:gd name="T31" fmla="*/ 2147483646 h 39"/>
                  <a:gd name="T32" fmla="*/ 2147483646 w 298"/>
                  <a:gd name="T33" fmla="*/ 2147483646 h 39"/>
                  <a:gd name="T34" fmla="*/ 2147483646 w 298"/>
                  <a:gd name="T35" fmla="*/ 2147483646 h 39"/>
                  <a:gd name="T36" fmla="*/ 2147483646 w 298"/>
                  <a:gd name="T37" fmla="*/ 2147483646 h 39"/>
                  <a:gd name="T38" fmla="*/ 2147483646 w 298"/>
                  <a:gd name="T39" fmla="*/ 2147483646 h 39"/>
                  <a:gd name="T40" fmla="*/ 2147483646 w 298"/>
                  <a:gd name="T41" fmla="*/ 2147483646 h 39"/>
                  <a:gd name="T42" fmla="*/ 2147483646 w 298"/>
                  <a:gd name="T43" fmla="*/ 2147483646 h 39"/>
                  <a:gd name="T44" fmla="*/ 2147483646 w 298"/>
                  <a:gd name="T45" fmla="*/ 2147483646 h 39"/>
                  <a:gd name="T46" fmla="*/ 2147483646 w 298"/>
                  <a:gd name="T47" fmla="*/ 2147483646 h 39"/>
                  <a:gd name="T48" fmla="*/ 2147483646 w 298"/>
                  <a:gd name="T49" fmla="*/ 0 h 39"/>
                  <a:gd name="T50" fmla="*/ 2147483646 w 298"/>
                  <a:gd name="T51" fmla="*/ 0 h 3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298"/>
                  <a:gd name="T79" fmla="*/ 0 h 39"/>
                  <a:gd name="T80" fmla="*/ 298 w 298"/>
                  <a:gd name="T81" fmla="*/ 39 h 3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298" h="3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6" y="0"/>
                      <a:pt x="4" y="0"/>
                    </a:cubicBezTo>
                    <a:cubicBezTo>
                      <a:pt x="4" y="3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7"/>
                    </a:cubicBezTo>
                    <a:cubicBezTo>
                      <a:pt x="0" y="11"/>
                      <a:pt x="6" y="17"/>
                      <a:pt x="6" y="17"/>
                    </a:cubicBezTo>
                    <a:cubicBezTo>
                      <a:pt x="9" y="17"/>
                      <a:pt x="12" y="21"/>
                      <a:pt x="14" y="23"/>
                    </a:cubicBezTo>
                    <a:cubicBezTo>
                      <a:pt x="21" y="23"/>
                      <a:pt x="26" y="26"/>
                      <a:pt x="32" y="26"/>
                    </a:cubicBezTo>
                    <a:cubicBezTo>
                      <a:pt x="35" y="26"/>
                      <a:pt x="38" y="27"/>
                      <a:pt x="45" y="27"/>
                    </a:cubicBezTo>
                    <a:cubicBezTo>
                      <a:pt x="50" y="27"/>
                      <a:pt x="56" y="27"/>
                      <a:pt x="59" y="29"/>
                    </a:cubicBezTo>
                    <a:cubicBezTo>
                      <a:pt x="59" y="32"/>
                      <a:pt x="68" y="32"/>
                      <a:pt x="70" y="32"/>
                    </a:cubicBezTo>
                    <a:cubicBezTo>
                      <a:pt x="77" y="32"/>
                      <a:pt x="86" y="32"/>
                      <a:pt x="92" y="32"/>
                    </a:cubicBezTo>
                    <a:cubicBezTo>
                      <a:pt x="95" y="32"/>
                      <a:pt x="104" y="36"/>
                      <a:pt x="115" y="39"/>
                    </a:cubicBezTo>
                    <a:cubicBezTo>
                      <a:pt x="120" y="39"/>
                      <a:pt x="126" y="39"/>
                      <a:pt x="131" y="39"/>
                    </a:cubicBezTo>
                    <a:cubicBezTo>
                      <a:pt x="133" y="39"/>
                      <a:pt x="146" y="39"/>
                      <a:pt x="147" y="39"/>
                    </a:cubicBezTo>
                    <a:cubicBezTo>
                      <a:pt x="153" y="36"/>
                      <a:pt x="162" y="36"/>
                      <a:pt x="170" y="39"/>
                    </a:cubicBezTo>
                    <a:cubicBezTo>
                      <a:pt x="172" y="39"/>
                      <a:pt x="186" y="39"/>
                      <a:pt x="194" y="39"/>
                    </a:cubicBezTo>
                    <a:cubicBezTo>
                      <a:pt x="196" y="36"/>
                      <a:pt x="206" y="32"/>
                      <a:pt x="209" y="32"/>
                    </a:cubicBezTo>
                    <a:cubicBezTo>
                      <a:pt x="220" y="29"/>
                      <a:pt x="232" y="27"/>
                      <a:pt x="239" y="27"/>
                    </a:cubicBezTo>
                    <a:cubicBezTo>
                      <a:pt x="241" y="27"/>
                      <a:pt x="253" y="26"/>
                      <a:pt x="259" y="26"/>
                    </a:cubicBezTo>
                    <a:cubicBezTo>
                      <a:pt x="261" y="23"/>
                      <a:pt x="271" y="23"/>
                      <a:pt x="277" y="21"/>
                    </a:cubicBezTo>
                    <a:cubicBezTo>
                      <a:pt x="280" y="21"/>
                      <a:pt x="290" y="17"/>
                      <a:pt x="290" y="17"/>
                    </a:cubicBezTo>
                    <a:cubicBezTo>
                      <a:pt x="297" y="17"/>
                      <a:pt x="298" y="11"/>
                      <a:pt x="298" y="7"/>
                    </a:cubicBezTo>
                    <a:cubicBezTo>
                      <a:pt x="298" y="7"/>
                      <a:pt x="298" y="5"/>
                      <a:pt x="298" y="5"/>
                    </a:cubicBezTo>
                    <a:cubicBezTo>
                      <a:pt x="298" y="5"/>
                      <a:pt x="297" y="0"/>
                      <a:pt x="297" y="0"/>
                    </a:cubicBezTo>
                    <a:cubicBezTo>
                      <a:pt x="290" y="0"/>
                      <a:pt x="297" y="0"/>
                      <a:pt x="290" y="0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14" name="Freeform 112"/>
              <p:cNvSpPr>
                <a:spLocks/>
              </p:cNvSpPr>
              <p:nvPr/>
            </p:nvSpPr>
            <p:spPr bwMode="auto">
              <a:xfrm>
                <a:off x="6061075" y="1185863"/>
                <a:ext cx="527050" cy="44450"/>
              </a:xfrm>
              <a:custGeom>
                <a:avLst/>
                <a:gdLst>
                  <a:gd name="T0" fmla="*/ 0 w 302"/>
                  <a:gd name="T1" fmla="*/ 2147483646 h 24"/>
                  <a:gd name="T2" fmla="*/ 2147483646 w 302"/>
                  <a:gd name="T3" fmla="*/ 2147483646 h 24"/>
                  <a:gd name="T4" fmla="*/ 2147483646 w 302"/>
                  <a:gd name="T5" fmla="*/ 2147483646 h 24"/>
                  <a:gd name="T6" fmla="*/ 2147483646 w 302"/>
                  <a:gd name="T7" fmla="*/ 2147483646 h 24"/>
                  <a:gd name="T8" fmla="*/ 2147483646 w 302"/>
                  <a:gd name="T9" fmla="*/ 2147483646 h 24"/>
                  <a:gd name="T10" fmla="*/ 2147483646 w 302"/>
                  <a:gd name="T11" fmla="*/ 2147483646 h 24"/>
                  <a:gd name="T12" fmla="*/ 2147483646 w 302"/>
                  <a:gd name="T13" fmla="*/ 2147483646 h 24"/>
                  <a:gd name="T14" fmla="*/ 2147483646 w 302"/>
                  <a:gd name="T15" fmla="*/ 2147483646 h 24"/>
                  <a:gd name="T16" fmla="*/ 2147483646 w 302"/>
                  <a:gd name="T17" fmla="*/ 2147483646 h 24"/>
                  <a:gd name="T18" fmla="*/ 2147483646 w 302"/>
                  <a:gd name="T19" fmla="*/ 2147483646 h 24"/>
                  <a:gd name="T20" fmla="*/ 2147483646 w 302"/>
                  <a:gd name="T21" fmla="*/ 2147483646 h 24"/>
                  <a:gd name="T22" fmla="*/ 2147483646 w 302"/>
                  <a:gd name="T23" fmla="*/ 2147483646 h 24"/>
                  <a:gd name="T24" fmla="*/ 2147483646 w 302"/>
                  <a:gd name="T25" fmla="*/ 2147483646 h 24"/>
                  <a:gd name="T26" fmla="*/ 2147483646 w 302"/>
                  <a:gd name="T27" fmla="*/ 2147483646 h 24"/>
                  <a:gd name="T28" fmla="*/ 2147483646 w 302"/>
                  <a:gd name="T29" fmla="*/ 2147483646 h 24"/>
                  <a:gd name="T30" fmla="*/ 2147483646 w 302"/>
                  <a:gd name="T31" fmla="*/ 0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02"/>
                  <a:gd name="T49" fmla="*/ 0 h 24"/>
                  <a:gd name="T50" fmla="*/ 302 w 302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02" h="24">
                    <a:moveTo>
                      <a:pt x="0" y="4"/>
                    </a:moveTo>
                    <a:cubicBezTo>
                      <a:pt x="8" y="4"/>
                      <a:pt x="4" y="4"/>
                      <a:pt x="8" y="4"/>
                    </a:cubicBezTo>
                    <a:cubicBezTo>
                      <a:pt x="8" y="6"/>
                      <a:pt x="13" y="9"/>
                      <a:pt x="18" y="13"/>
                    </a:cubicBezTo>
                    <a:cubicBezTo>
                      <a:pt x="25" y="16"/>
                      <a:pt x="36" y="18"/>
                      <a:pt x="42" y="18"/>
                    </a:cubicBezTo>
                    <a:cubicBezTo>
                      <a:pt x="47" y="20"/>
                      <a:pt x="60" y="20"/>
                      <a:pt x="63" y="20"/>
                    </a:cubicBezTo>
                    <a:cubicBezTo>
                      <a:pt x="68" y="20"/>
                      <a:pt x="81" y="22"/>
                      <a:pt x="88" y="23"/>
                    </a:cubicBezTo>
                    <a:cubicBezTo>
                      <a:pt x="96" y="23"/>
                      <a:pt x="103" y="24"/>
                      <a:pt x="108" y="24"/>
                    </a:cubicBezTo>
                    <a:cubicBezTo>
                      <a:pt x="119" y="24"/>
                      <a:pt x="130" y="24"/>
                      <a:pt x="137" y="24"/>
                    </a:cubicBezTo>
                    <a:cubicBezTo>
                      <a:pt x="139" y="24"/>
                      <a:pt x="156" y="24"/>
                      <a:pt x="164" y="24"/>
                    </a:cubicBezTo>
                    <a:cubicBezTo>
                      <a:pt x="166" y="24"/>
                      <a:pt x="184" y="23"/>
                      <a:pt x="188" y="23"/>
                    </a:cubicBezTo>
                    <a:cubicBezTo>
                      <a:pt x="198" y="23"/>
                      <a:pt x="208" y="22"/>
                      <a:pt x="213" y="22"/>
                    </a:cubicBezTo>
                    <a:cubicBezTo>
                      <a:pt x="231" y="22"/>
                      <a:pt x="243" y="20"/>
                      <a:pt x="245" y="20"/>
                    </a:cubicBezTo>
                    <a:cubicBezTo>
                      <a:pt x="254" y="20"/>
                      <a:pt x="265" y="18"/>
                      <a:pt x="272" y="16"/>
                    </a:cubicBezTo>
                    <a:cubicBezTo>
                      <a:pt x="275" y="16"/>
                      <a:pt x="284" y="9"/>
                      <a:pt x="290" y="9"/>
                    </a:cubicBezTo>
                    <a:cubicBezTo>
                      <a:pt x="290" y="6"/>
                      <a:pt x="294" y="4"/>
                      <a:pt x="301" y="3"/>
                    </a:cubicBezTo>
                    <a:cubicBezTo>
                      <a:pt x="302" y="3"/>
                      <a:pt x="301" y="3"/>
                      <a:pt x="302" y="0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15" name="Freeform 113"/>
              <p:cNvSpPr>
                <a:spLocks/>
              </p:cNvSpPr>
              <p:nvPr/>
            </p:nvSpPr>
            <p:spPr bwMode="auto">
              <a:xfrm>
                <a:off x="6588125" y="1157288"/>
                <a:ext cx="0" cy="28575"/>
              </a:xfrm>
              <a:custGeom>
                <a:avLst/>
                <a:gdLst>
                  <a:gd name="T0" fmla="*/ 2147483646 h 16"/>
                  <a:gd name="T1" fmla="*/ 2147483646 h 16"/>
                  <a:gd name="T2" fmla="*/ 0 h 16"/>
                  <a:gd name="T3" fmla="*/ 0 60000 65536"/>
                  <a:gd name="T4" fmla="*/ 0 60000 65536"/>
                  <a:gd name="T5" fmla="*/ 0 60000 65536"/>
                  <a:gd name="T6" fmla="*/ 0 h 16"/>
                  <a:gd name="T7" fmla="*/ 16 h 16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6">
                    <a:moveTo>
                      <a:pt x="0" y="16"/>
                    </a:move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16" name="Freeform 114"/>
              <p:cNvSpPr>
                <a:spLocks/>
              </p:cNvSpPr>
              <p:nvPr/>
            </p:nvSpPr>
            <p:spPr bwMode="auto">
              <a:xfrm>
                <a:off x="6061075" y="1154113"/>
                <a:ext cx="0" cy="39687"/>
              </a:xfrm>
              <a:custGeom>
                <a:avLst/>
                <a:gdLst>
                  <a:gd name="T0" fmla="*/ 2147483646 h 22"/>
                  <a:gd name="T1" fmla="*/ 2147483646 h 22"/>
                  <a:gd name="T2" fmla="*/ 0 h 22"/>
                  <a:gd name="T3" fmla="*/ 0 60000 65536"/>
                  <a:gd name="T4" fmla="*/ 0 60000 65536"/>
                  <a:gd name="T5" fmla="*/ 0 60000 65536"/>
                  <a:gd name="T6" fmla="*/ 0 h 22"/>
                  <a:gd name="T7" fmla="*/ 22 h 2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22">
                    <a:moveTo>
                      <a:pt x="0" y="22"/>
                    </a:moveTo>
                    <a:lnTo>
                      <a:pt x="0" y="22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17" name="Freeform 115"/>
              <p:cNvSpPr>
                <a:spLocks/>
              </p:cNvSpPr>
              <p:nvPr/>
            </p:nvSpPr>
            <p:spPr bwMode="auto">
              <a:xfrm>
                <a:off x="6092825" y="1165225"/>
                <a:ext cx="52387" cy="17463"/>
              </a:xfrm>
              <a:custGeom>
                <a:avLst/>
                <a:gdLst>
                  <a:gd name="T0" fmla="*/ 0 w 31"/>
                  <a:gd name="T1" fmla="*/ 0 h 10"/>
                  <a:gd name="T2" fmla="*/ 2147483646 w 31"/>
                  <a:gd name="T3" fmla="*/ 2147483646 h 10"/>
                  <a:gd name="T4" fmla="*/ 2147483646 w 31"/>
                  <a:gd name="T5" fmla="*/ 2147483646 h 10"/>
                  <a:gd name="T6" fmla="*/ 2147483646 w 31"/>
                  <a:gd name="T7" fmla="*/ 2147483646 h 10"/>
                  <a:gd name="T8" fmla="*/ 2147483646 w 31"/>
                  <a:gd name="T9" fmla="*/ 2147483646 h 10"/>
                  <a:gd name="T10" fmla="*/ 2147483646 w 31"/>
                  <a:gd name="T11" fmla="*/ 2147483646 h 10"/>
                  <a:gd name="T12" fmla="*/ 2147483646 w 31"/>
                  <a:gd name="T13" fmla="*/ 2147483646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1"/>
                  <a:gd name="T22" fmla="*/ 0 h 10"/>
                  <a:gd name="T23" fmla="*/ 31 w 31"/>
                  <a:gd name="T24" fmla="*/ 10 h 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1" h="10">
                    <a:moveTo>
                      <a:pt x="0" y="0"/>
                    </a:moveTo>
                    <a:lnTo>
                      <a:pt x="7" y="6"/>
                    </a:lnTo>
                    <a:lnTo>
                      <a:pt x="12" y="6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4" y="10"/>
                    </a:lnTo>
                    <a:lnTo>
                      <a:pt x="31" y="1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18" name="Freeform 116"/>
              <p:cNvSpPr>
                <a:spLocks/>
              </p:cNvSpPr>
              <p:nvPr/>
            </p:nvSpPr>
            <p:spPr bwMode="auto">
              <a:xfrm>
                <a:off x="6519862" y="1154113"/>
                <a:ext cx="47625" cy="23812"/>
              </a:xfrm>
              <a:custGeom>
                <a:avLst/>
                <a:gdLst>
                  <a:gd name="T0" fmla="*/ 2147483646 w 27"/>
                  <a:gd name="T1" fmla="*/ 0 h 12"/>
                  <a:gd name="T2" fmla="*/ 2147483646 w 27"/>
                  <a:gd name="T3" fmla="*/ 0 h 12"/>
                  <a:gd name="T4" fmla="*/ 2147483646 w 27"/>
                  <a:gd name="T5" fmla="*/ 2147483646 h 12"/>
                  <a:gd name="T6" fmla="*/ 2147483646 w 27"/>
                  <a:gd name="T7" fmla="*/ 2147483646 h 12"/>
                  <a:gd name="T8" fmla="*/ 2147483646 w 27"/>
                  <a:gd name="T9" fmla="*/ 2147483646 h 12"/>
                  <a:gd name="T10" fmla="*/ 2147483646 w 27"/>
                  <a:gd name="T11" fmla="*/ 2147483646 h 12"/>
                  <a:gd name="T12" fmla="*/ 0 w 27"/>
                  <a:gd name="T13" fmla="*/ 2147483646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7"/>
                  <a:gd name="T22" fmla="*/ 0 h 12"/>
                  <a:gd name="T23" fmla="*/ 27 w 27"/>
                  <a:gd name="T24" fmla="*/ 12 h 1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7" h="12">
                    <a:moveTo>
                      <a:pt x="27" y="0"/>
                    </a:moveTo>
                    <a:cubicBezTo>
                      <a:pt x="24" y="0"/>
                      <a:pt x="27" y="0"/>
                      <a:pt x="24" y="0"/>
                    </a:cubicBezTo>
                    <a:cubicBezTo>
                      <a:pt x="21" y="0"/>
                      <a:pt x="21" y="2"/>
                      <a:pt x="18" y="6"/>
                    </a:cubicBezTo>
                    <a:cubicBezTo>
                      <a:pt x="18" y="6"/>
                      <a:pt x="18" y="12"/>
                      <a:pt x="12" y="12"/>
                    </a:cubicBezTo>
                    <a:cubicBezTo>
                      <a:pt x="12" y="12"/>
                      <a:pt x="9" y="12"/>
                      <a:pt x="6" y="12"/>
                    </a:cubicBezTo>
                    <a:cubicBezTo>
                      <a:pt x="4" y="12"/>
                      <a:pt x="2" y="12"/>
                      <a:pt x="1" y="12"/>
                    </a:cubicBezTo>
                    <a:cubicBezTo>
                      <a:pt x="1" y="12"/>
                      <a:pt x="1" y="12"/>
                      <a:pt x="0" y="12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19" name="Line 117"/>
              <p:cNvSpPr>
                <a:spLocks noChangeShapeType="1"/>
              </p:cNvSpPr>
              <p:nvPr/>
            </p:nvSpPr>
            <p:spPr bwMode="auto">
              <a:xfrm flipV="1">
                <a:off x="6519862" y="1143000"/>
                <a:ext cx="0" cy="3492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20" name="Line 118"/>
              <p:cNvSpPr>
                <a:spLocks noChangeShapeType="1"/>
              </p:cNvSpPr>
              <p:nvPr/>
            </p:nvSpPr>
            <p:spPr bwMode="auto">
              <a:xfrm flipV="1">
                <a:off x="6145212" y="1143000"/>
                <a:ext cx="0" cy="396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21" name="Line 119"/>
              <p:cNvSpPr>
                <a:spLocks noChangeShapeType="1"/>
              </p:cNvSpPr>
              <p:nvPr/>
            </p:nvSpPr>
            <p:spPr bwMode="auto">
              <a:xfrm>
                <a:off x="6092825" y="1143000"/>
                <a:ext cx="0" cy="2222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22" name="Rectangle 120"/>
              <p:cNvSpPr>
                <a:spLocks noChangeArrowheads="1"/>
              </p:cNvSpPr>
              <p:nvPr/>
            </p:nvSpPr>
            <p:spPr bwMode="auto">
              <a:xfrm>
                <a:off x="6043612" y="1098550"/>
                <a:ext cx="569913" cy="44450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23" name="Freeform 121"/>
              <p:cNvSpPr>
                <a:spLocks/>
              </p:cNvSpPr>
              <p:nvPr/>
            </p:nvSpPr>
            <p:spPr bwMode="auto">
              <a:xfrm>
                <a:off x="6043612" y="1098550"/>
                <a:ext cx="569913" cy="44450"/>
              </a:xfrm>
              <a:custGeom>
                <a:avLst/>
                <a:gdLst>
                  <a:gd name="T0" fmla="*/ 0 w 326"/>
                  <a:gd name="T1" fmla="*/ 0 h 26"/>
                  <a:gd name="T2" fmla="*/ 0 w 326"/>
                  <a:gd name="T3" fmla="*/ 2147483646 h 26"/>
                  <a:gd name="T4" fmla="*/ 2147483646 w 326"/>
                  <a:gd name="T5" fmla="*/ 2147483646 h 26"/>
                  <a:gd name="T6" fmla="*/ 2147483646 w 326"/>
                  <a:gd name="T7" fmla="*/ 0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6"/>
                  <a:gd name="T13" fmla="*/ 0 h 26"/>
                  <a:gd name="T14" fmla="*/ 326 w 326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6" h="26">
                    <a:moveTo>
                      <a:pt x="0" y="0"/>
                    </a:moveTo>
                    <a:lnTo>
                      <a:pt x="0" y="26"/>
                    </a:lnTo>
                    <a:lnTo>
                      <a:pt x="326" y="26"/>
                    </a:lnTo>
                    <a:lnTo>
                      <a:pt x="326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24" name="Line 122"/>
              <p:cNvSpPr>
                <a:spLocks noChangeShapeType="1"/>
              </p:cNvSpPr>
              <p:nvPr/>
            </p:nvSpPr>
            <p:spPr bwMode="auto">
              <a:xfrm>
                <a:off x="6170612" y="1098550"/>
                <a:ext cx="0" cy="4445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25" name="Line 123"/>
              <p:cNvSpPr>
                <a:spLocks noChangeShapeType="1"/>
              </p:cNvSpPr>
              <p:nvPr/>
            </p:nvSpPr>
            <p:spPr bwMode="auto">
              <a:xfrm>
                <a:off x="6488112" y="1098550"/>
                <a:ext cx="0" cy="4445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26" name="Rectangle 124"/>
              <p:cNvSpPr>
                <a:spLocks noChangeArrowheads="1"/>
              </p:cNvSpPr>
              <p:nvPr/>
            </p:nvSpPr>
            <p:spPr bwMode="auto">
              <a:xfrm>
                <a:off x="6519862" y="1116013"/>
                <a:ext cx="47625" cy="14287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27" name="Line 125"/>
              <p:cNvSpPr>
                <a:spLocks noChangeShapeType="1"/>
              </p:cNvSpPr>
              <p:nvPr/>
            </p:nvSpPr>
            <p:spPr bwMode="auto">
              <a:xfrm>
                <a:off x="6588125" y="1109663"/>
                <a:ext cx="0" cy="793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28" name="Oval 126"/>
              <p:cNvSpPr>
                <a:spLocks noChangeArrowheads="1"/>
              </p:cNvSpPr>
              <p:nvPr/>
            </p:nvSpPr>
            <p:spPr bwMode="auto">
              <a:xfrm>
                <a:off x="6503987" y="1117600"/>
                <a:ext cx="11113" cy="6350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29" name="Line 127"/>
              <p:cNvSpPr>
                <a:spLocks noChangeShapeType="1"/>
              </p:cNvSpPr>
              <p:nvPr/>
            </p:nvSpPr>
            <p:spPr bwMode="auto">
              <a:xfrm>
                <a:off x="6323012" y="1117600"/>
                <a:ext cx="0" cy="635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0" name="Line 128"/>
              <p:cNvSpPr>
                <a:spLocks noChangeShapeType="1"/>
              </p:cNvSpPr>
              <p:nvPr/>
            </p:nvSpPr>
            <p:spPr bwMode="auto">
              <a:xfrm>
                <a:off x="6329362" y="1117600"/>
                <a:ext cx="0" cy="635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1" name="Line 129"/>
              <p:cNvSpPr>
                <a:spLocks noChangeShapeType="1"/>
              </p:cNvSpPr>
              <p:nvPr/>
            </p:nvSpPr>
            <p:spPr bwMode="auto">
              <a:xfrm>
                <a:off x="6346825" y="1117600"/>
                <a:ext cx="0" cy="635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2" name="Line 130"/>
              <p:cNvSpPr>
                <a:spLocks noChangeShapeType="1"/>
              </p:cNvSpPr>
              <p:nvPr/>
            </p:nvSpPr>
            <p:spPr bwMode="auto">
              <a:xfrm>
                <a:off x="6350000" y="1117600"/>
                <a:ext cx="0" cy="635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3" name="Line 131"/>
              <p:cNvSpPr>
                <a:spLocks noChangeShapeType="1"/>
              </p:cNvSpPr>
              <p:nvPr/>
            </p:nvSpPr>
            <p:spPr bwMode="auto">
              <a:xfrm>
                <a:off x="6369050" y="1117600"/>
                <a:ext cx="0" cy="635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4" name="Freeform 132" descr="Outlined diamond"/>
              <p:cNvSpPr>
                <a:spLocks noChangeArrowheads="1"/>
              </p:cNvSpPr>
              <p:nvPr/>
            </p:nvSpPr>
            <p:spPr bwMode="auto">
              <a:xfrm>
                <a:off x="6083300" y="1098550"/>
                <a:ext cx="30162" cy="17463"/>
              </a:xfrm>
              <a:custGeom>
                <a:avLst/>
                <a:gdLst>
                  <a:gd name="T0" fmla="*/ 0 w 17"/>
                  <a:gd name="T1" fmla="*/ 0 h 10"/>
                  <a:gd name="T2" fmla="*/ 0 w 17"/>
                  <a:gd name="T3" fmla="*/ 0 h 10"/>
                  <a:gd name="T4" fmla="*/ 2147483646 w 17"/>
                  <a:gd name="T5" fmla="*/ 0 h 10"/>
                  <a:gd name="T6" fmla="*/ 2147483646 w 17"/>
                  <a:gd name="T7" fmla="*/ 0 h 10"/>
                  <a:gd name="T8" fmla="*/ 2147483646 w 17"/>
                  <a:gd name="T9" fmla="*/ 0 h 10"/>
                  <a:gd name="T10" fmla="*/ 2147483646 w 17"/>
                  <a:gd name="T11" fmla="*/ 0 h 10"/>
                  <a:gd name="T12" fmla="*/ 2147483646 w 17"/>
                  <a:gd name="T13" fmla="*/ 2147483646 h 10"/>
                  <a:gd name="T14" fmla="*/ 2147483646 w 17"/>
                  <a:gd name="T15" fmla="*/ 2147483646 h 10"/>
                  <a:gd name="T16" fmla="*/ 2147483646 w 17"/>
                  <a:gd name="T17" fmla="*/ 2147483646 h 10"/>
                  <a:gd name="T18" fmla="*/ 2147483646 w 17"/>
                  <a:gd name="T19" fmla="*/ 2147483646 h 10"/>
                  <a:gd name="T20" fmla="*/ 2147483646 w 17"/>
                  <a:gd name="T21" fmla="*/ 2147483646 h 10"/>
                  <a:gd name="T22" fmla="*/ 2147483646 w 17"/>
                  <a:gd name="T23" fmla="*/ 2147483646 h 10"/>
                  <a:gd name="T24" fmla="*/ 0 w 17"/>
                  <a:gd name="T25" fmla="*/ 2147483646 h 10"/>
                  <a:gd name="T26" fmla="*/ 0 w 17"/>
                  <a:gd name="T27" fmla="*/ 0 h 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7"/>
                  <a:gd name="T43" fmla="*/ 0 h 10"/>
                  <a:gd name="T44" fmla="*/ 17 w 17"/>
                  <a:gd name="T45" fmla="*/ 10 h 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7" h="10">
                    <a:moveTo>
                      <a:pt x="0" y="0"/>
                    </a:moveTo>
                    <a:lnTo>
                      <a:pt x="0" y="0"/>
                    </a:lnTo>
                    <a:lnTo>
                      <a:pt x="17" y="0"/>
                    </a:lnTo>
                    <a:lnTo>
                      <a:pt x="17" y="2"/>
                    </a:lnTo>
                    <a:lnTo>
                      <a:pt x="15" y="5"/>
                    </a:lnTo>
                    <a:lnTo>
                      <a:pt x="15" y="6"/>
                    </a:lnTo>
                    <a:lnTo>
                      <a:pt x="12" y="10"/>
                    </a:lnTo>
                    <a:lnTo>
                      <a:pt x="5" y="6"/>
                    </a:lnTo>
                    <a:lnTo>
                      <a:pt x="3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openDmnd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" name="Freeform 133"/>
              <p:cNvSpPr>
                <a:spLocks/>
              </p:cNvSpPr>
              <p:nvPr/>
            </p:nvSpPr>
            <p:spPr bwMode="auto">
              <a:xfrm>
                <a:off x="6103937" y="1101725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</a:cxnLst>
                <a:rect l="0" t="0" r="0" b="0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6" name="Oval 134"/>
              <p:cNvSpPr>
                <a:spLocks noChangeArrowheads="1"/>
              </p:cNvSpPr>
              <p:nvPr/>
            </p:nvSpPr>
            <p:spPr bwMode="auto">
              <a:xfrm>
                <a:off x="6083300" y="1130300"/>
                <a:ext cx="4762" cy="7938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37" name="Line 135"/>
              <p:cNvSpPr>
                <a:spLocks noChangeShapeType="1"/>
              </p:cNvSpPr>
              <p:nvPr/>
            </p:nvSpPr>
            <p:spPr bwMode="auto">
              <a:xfrm>
                <a:off x="6103937" y="1123950"/>
                <a:ext cx="635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8" name="Line 136"/>
              <p:cNvSpPr>
                <a:spLocks noChangeShapeType="1"/>
              </p:cNvSpPr>
              <p:nvPr/>
            </p:nvSpPr>
            <p:spPr bwMode="auto">
              <a:xfrm>
                <a:off x="6088062" y="1123950"/>
                <a:ext cx="4763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39" name="Line 137"/>
              <p:cNvSpPr>
                <a:spLocks noChangeShapeType="1"/>
              </p:cNvSpPr>
              <p:nvPr/>
            </p:nvSpPr>
            <p:spPr bwMode="auto">
              <a:xfrm>
                <a:off x="6103937" y="1135063"/>
                <a:ext cx="0" cy="317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0" name="Line 138"/>
              <p:cNvSpPr>
                <a:spLocks noChangeShapeType="1"/>
              </p:cNvSpPr>
              <p:nvPr/>
            </p:nvSpPr>
            <p:spPr bwMode="auto">
              <a:xfrm flipV="1">
                <a:off x="6103937" y="1117600"/>
                <a:ext cx="0" cy="47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1" name="Line 139"/>
              <p:cNvSpPr>
                <a:spLocks noChangeShapeType="1"/>
              </p:cNvSpPr>
              <p:nvPr/>
            </p:nvSpPr>
            <p:spPr bwMode="auto">
              <a:xfrm>
                <a:off x="6567487" y="1143000"/>
                <a:ext cx="0" cy="1111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2" name="Freeform 140"/>
              <p:cNvSpPr>
                <a:spLocks noChangeArrowheads="1"/>
              </p:cNvSpPr>
              <p:nvPr/>
            </p:nvSpPr>
            <p:spPr bwMode="auto">
              <a:xfrm>
                <a:off x="5889625" y="1589088"/>
                <a:ext cx="835025" cy="206375"/>
              </a:xfrm>
              <a:custGeom>
                <a:avLst/>
                <a:gdLst>
                  <a:gd name="T0" fmla="*/ 2147483646 w 478"/>
                  <a:gd name="T1" fmla="*/ 0 h 114"/>
                  <a:gd name="T2" fmla="*/ 2147483646 w 478"/>
                  <a:gd name="T3" fmla="*/ 0 h 114"/>
                  <a:gd name="T4" fmla="*/ 2147483646 w 478"/>
                  <a:gd name="T5" fmla="*/ 2147483646 h 114"/>
                  <a:gd name="T6" fmla="*/ 2147483646 w 478"/>
                  <a:gd name="T7" fmla="*/ 2147483646 h 114"/>
                  <a:gd name="T8" fmla="*/ 2147483646 w 478"/>
                  <a:gd name="T9" fmla="*/ 2147483646 h 114"/>
                  <a:gd name="T10" fmla="*/ 2147483646 w 478"/>
                  <a:gd name="T11" fmla="*/ 2147483646 h 114"/>
                  <a:gd name="T12" fmla="*/ 0 w 478"/>
                  <a:gd name="T13" fmla="*/ 2147483646 h 114"/>
                  <a:gd name="T14" fmla="*/ 2147483646 w 478"/>
                  <a:gd name="T15" fmla="*/ 2147483646 h 114"/>
                  <a:gd name="T16" fmla="*/ 2147483646 w 478"/>
                  <a:gd name="T17" fmla="*/ 2147483646 h 114"/>
                  <a:gd name="T18" fmla="*/ 2147483646 w 478"/>
                  <a:gd name="T19" fmla="*/ 2147483646 h 1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8"/>
                  <a:gd name="T31" fmla="*/ 0 h 114"/>
                  <a:gd name="T32" fmla="*/ 478 w 478"/>
                  <a:gd name="T33" fmla="*/ 114 h 1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8" h="114">
                    <a:moveTo>
                      <a:pt x="26" y="0"/>
                    </a:moveTo>
                    <a:lnTo>
                      <a:pt x="453" y="0"/>
                    </a:lnTo>
                    <a:lnTo>
                      <a:pt x="478" y="103"/>
                    </a:lnTo>
                    <a:lnTo>
                      <a:pt x="475" y="114"/>
                    </a:lnTo>
                    <a:lnTo>
                      <a:pt x="6" y="114"/>
                    </a:lnTo>
                    <a:lnTo>
                      <a:pt x="4" y="114"/>
                    </a:lnTo>
                    <a:lnTo>
                      <a:pt x="0" y="106"/>
                    </a:lnTo>
                    <a:lnTo>
                      <a:pt x="4" y="103"/>
                    </a:lnTo>
                    <a:lnTo>
                      <a:pt x="6" y="9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3" name="Freeform 141"/>
              <p:cNvSpPr>
                <a:spLocks/>
              </p:cNvSpPr>
              <p:nvPr/>
            </p:nvSpPr>
            <p:spPr bwMode="auto">
              <a:xfrm>
                <a:off x="5889625" y="1771650"/>
                <a:ext cx="11112" cy="6350"/>
              </a:xfrm>
              <a:custGeom>
                <a:avLst/>
                <a:gdLst>
                  <a:gd name="T0" fmla="*/ 2147483646 w 6"/>
                  <a:gd name="T1" fmla="*/ 0 h 4"/>
                  <a:gd name="T2" fmla="*/ 0 w 6"/>
                  <a:gd name="T3" fmla="*/ 2147483646 h 4"/>
                  <a:gd name="T4" fmla="*/ 0 60000 65536"/>
                  <a:gd name="T5" fmla="*/ 0 60000 65536"/>
                  <a:gd name="T6" fmla="*/ 0 w 6"/>
                  <a:gd name="T7" fmla="*/ 0 h 4"/>
                  <a:gd name="T8" fmla="*/ 6 w 6"/>
                  <a:gd name="T9" fmla="*/ 4 h 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4">
                    <a:moveTo>
                      <a:pt x="6" y="0"/>
                    </a:moveTo>
                    <a:cubicBezTo>
                      <a:pt x="4" y="2"/>
                      <a:pt x="0" y="4"/>
                      <a:pt x="0" y="4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4" name="Freeform 142"/>
              <p:cNvSpPr>
                <a:spLocks/>
              </p:cNvSpPr>
              <p:nvPr/>
            </p:nvSpPr>
            <p:spPr bwMode="auto">
              <a:xfrm>
                <a:off x="5889625" y="1779588"/>
                <a:ext cx="11112" cy="15875"/>
              </a:xfrm>
              <a:custGeom>
                <a:avLst/>
                <a:gdLst>
                  <a:gd name="T0" fmla="*/ 0 w 6"/>
                  <a:gd name="T1" fmla="*/ 0 h 8"/>
                  <a:gd name="T2" fmla="*/ 2147483646 w 6"/>
                  <a:gd name="T3" fmla="*/ 2147483646 h 8"/>
                  <a:gd name="T4" fmla="*/ 0 60000 65536"/>
                  <a:gd name="T5" fmla="*/ 0 60000 65536"/>
                  <a:gd name="T6" fmla="*/ 0 w 6"/>
                  <a:gd name="T7" fmla="*/ 0 h 8"/>
                  <a:gd name="T8" fmla="*/ 6 w 6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8">
                    <a:moveTo>
                      <a:pt x="0" y="0"/>
                    </a:moveTo>
                    <a:cubicBezTo>
                      <a:pt x="0" y="8"/>
                      <a:pt x="4" y="8"/>
                      <a:pt x="6" y="8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5" name="Freeform 143"/>
              <p:cNvSpPr>
                <a:spLocks/>
              </p:cNvSpPr>
              <p:nvPr/>
            </p:nvSpPr>
            <p:spPr bwMode="auto">
              <a:xfrm>
                <a:off x="6718300" y="1774825"/>
                <a:ext cx="6350" cy="3175"/>
              </a:xfrm>
              <a:custGeom>
                <a:avLst/>
                <a:gdLst>
                  <a:gd name="T0" fmla="*/ 2147483646 w 3"/>
                  <a:gd name="T1" fmla="*/ 2147483646 h 2"/>
                  <a:gd name="T2" fmla="*/ 0 w 3"/>
                  <a:gd name="T3" fmla="*/ 0 h 2"/>
                  <a:gd name="T4" fmla="*/ 0 60000 65536"/>
                  <a:gd name="T5" fmla="*/ 0 60000 65536"/>
                  <a:gd name="T6" fmla="*/ 0 w 3"/>
                  <a:gd name="T7" fmla="*/ 0 h 2"/>
                  <a:gd name="T8" fmla="*/ 3 w 3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" h="2">
                    <a:moveTo>
                      <a:pt x="3" y="2"/>
                    </a:moveTo>
                    <a:cubicBezTo>
                      <a:pt x="3" y="2"/>
                      <a:pt x="3" y="0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6" name="Freeform 144"/>
              <p:cNvSpPr>
                <a:spLocks/>
              </p:cNvSpPr>
              <p:nvPr/>
            </p:nvSpPr>
            <p:spPr bwMode="auto">
              <a:xfrm>
                <a:off x="6708775" y="1778000"/>
                <a:ext cx="15875" cy="17463"/>
              </a:xfrm>
              <a:custGeom>
                <a:avLst/>
                <a:gdLst>
                  <a:gd name="T0" fmla="*/ 0 w 9"/>
                  <a:gd name="T1" fmla="*/ 2147483646 h 9"/>
                  <a:gd name="T2" fmla="*/ 2147483646 w 9"/>
                  <a:gd name="T3" fmla="*/ 0 h 9"/>
                  <a:gd name="T4" fmla="*/ 0 60000 65536"/>
                  <a:gd name="T5" fmla="*/ 0 60000 65536"/>
                  <a:gd name="T6" fmla="*/ 0 w 9"/>
                  <a:gd name="T7" fmla="*/ 0 h 9"/>
                  <a:gd name="T8" fmla="*/ 9 w 9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" h="9">
                    <a:moveTo>
                      <a:pt x="0" y="9"/>
                    </a:moveTo>
                    <a:cubicBezTo>
                      <a:pt x="6" y="9"/>
                      <a:pt x="6" y="9"/>
                      <a:pt x="9" y="0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47" name="Rectangle 145"/>
              <p:cNvSpPr>
                <a:spLocks noChangeArrowheads="1"/>
              </p:cNvSpPr>
              <p:nvPr/>
            </p:nvSpPr>
            <p:spPr bwMode="auto">
              <a:xfrm>
                <a:off x="6535737" y="1636713"/>
                <a:ext cx="14288" cy="0"/>
              </a:xfrm>
              <a:prstGeom prst="rect">
                <a:avLst/>
              </a:prstGeom>
              <a:solidFill>
                <a:srgbClr val="F2E3FF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48" name="Rectangle 146"/>
              <p:cNvSpPr>
                <a:spLocks noChangeArrowheads="1"/>
              </p:cNvSpPr>
              <p:nvPr/>
            </p:nvSpPr>
            <p:spPr bwMode="auto">
              <a:xfrm>
                <a:off x="6586537" y="1636713"/>
                <a:ext cx="1588" cy="0"/>
              </a:xfrm>
              <a:prstGeom prst="rect">
                <a:avLst/>
              </a:prstGeom>
              <a:solidFill>
                <a:srgbClr val="F2E3FF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49" name="Rectangle 147"/>
              <p:cNvSpPr>
                <a:spLocks noChangeArrowheads="1"/>
              </p:cNvSpPr>
              <p:nvPr/>
            </p:nvSpPr>
            <p:spPr bwMode="auto">
              <a:xfrm>
                <a:off x="6618287" y="1636713"/>
                <a:ext cx="11113" cy="0"/>
              </a:xfrm>
              <a:prstGeom prst="rect">
                <a:avLst/>
              </a:prstGeom>
              <a:solidFill>
                <a:srgbClr val="F2E3FF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50" name="Freeform 148"/>
              <p:cNvSpPr>
                <a:spLocks/>
              </p:cNvSpPr>
              <p:nvPr/>
            </p:nvSpPr>
            <p:spPr bwMode="auto">
              <a:xfrm>
                <a:off x="5900737" y="1589088"/>
                <a:ext cx="823913" cy="185737"/>
              </a:xfrm>
              <a:custGeom>
                <a:avLst/>
                <a:gdLst>
                  <a:gd name="T0" fmla="*/ 2147483646 w 472"/>
                  <a:gd name="T1" fmla="*/ 2147483646 h 103"/>
                  <a:gd name="T2" fmla="*/ 2147483646 w 472"/>
                  <a:gd name="T3" fmla="*/ 0 h 103"/>
                  <a:gd name="T4" fmla="*/ 2147483646 w 472"/>
                  <a:gd name="T5" fmla="*/ 0 h 103"/>
                  <a:gd name="T6" fmla="*/ 0 w 472"/>
                  <a:gd name="T7" fmla="*/ 2147483646 h 103"/>
                  <a:gd name="T8" fmla="*/ 2147483646 w 472"/>
                  <a:gd name="T9" fmla="*/ 2147483646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2"/>
                  <a:gd name="T16" fmla="*/ 0 h 103"/>
                  <a:gd name="T17" fmla="*/ 472 w 472"/>
                  <a:gd name="T18" fmla="*/ 103 h 1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2" h="103">
                    <a:moveTo>
                      <a:pt x="472" y="103"/>
                    </a:moveTo>
                    <a:lnTo>
                      <a:pt x="449" y="0"/>
                    </a:lnTo>
                    <a:lnTo>
                      <a:pt x="20" y="0"/>
                    </a:lnTo>
                    <a:lnTo>
                      <a:pt x="0" y="101"/>
                    </a:lnTo>
                    <a:lnTo>
                      <a:pt x="472" y="101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1" name="Line 149"/>
              <p:cNvSpPr>
                <a:spLocks noChangeShapeType="1"/>
              </p:cNvSpPr>
              <p:nvPr/>
            </p:nvSpPr>
            <p:spPr bwMode="auto">
              <a:xfrm>
                <a:off x="5895975" y="1778000"/>
                <a:ext cx="828675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2" name="Line 150"/>
              <p:cNvSpPr>
                <a:spLocks noChangeShapeType="1"/>
              </p:cNvSpPr>
              <p:nvPr/>
            </p:nvSpPr>
            <p:spPr bwMode="auto">
              <a:xfrm flipH="1">
                <a:off x="5900737" y="1795463"/>
                <a:ext cx="80803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3" name="Line 151"/>
              <p:cNvSpPr>
                <a:spLocks noChangeShapeType="1"/>
              </p:cNvSpPr>
              <p:nvPr/>
            </p:nvSpPr>
            <p:spPr bwMode="auto">
              <a:xfrm flipH="1">
                <a:off x="5919787" y="1622425"/>
                <a:ext cx="33338" cy="1285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4" name="Freeform 152"/>
              <p:cNvSpPr>
                <a:spLocks/>
              </p:cNvSpPr>
              <p:nvPr/>
            </p:nvSpPr>
            <p:spPr bwMode="auto">
              <a:xfrm>
                <a:off x="5970587" y="1620838"/>
                <a:ext cx="31750" cy="23812"/>
              </a:xfrm>
              <a:custGeom>
                <a:avLst/>
                <a:gdLst>
                  <a:gd name="T0" fmla="*/ 2147483646 w 19"/>
                  <a:gd name="T1" fmla="*/ 0 h 15"/>
                  <a:gd name="T2" fmla="*/ 0 w 19"/>
                  <a:gd name="T3" fmla="*/ 2147483646 h 15"/>
                  <a:gd name="T4" fmla="*/ 2147483646 w 19"/>
                  <a:gd name="T5" fmla="*/ 2147483646 h 15"/>
                  <a:gd name="T6" fmla="*/ 2147483646 w 19"/>
                  <a:gd name="T7" fmla="*/ 0 h 15"/>
                  <a:gd name="T8" fmla="*/ 2147483646 w 19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15"/>
                  <a:gd name="T17" fmla="*/ 19 w 19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15">
                    <a:moveTo>
                      <a:pt x="4" y="0"/>
                    </a:moveTo>
                    <a:lnTo>
                      <a:pt x="0" y="15"/>
                    </a:lnTo>
                    <a:lnTo>
                      <a:pt x="15" y="15"/>
                    </a:lnTo>
                    <a:lnTo>
                      <a:pt x="19" y="0"/>
                    </a:lnTo>
                    <a:lnTo>
                      <a:pt x="4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5" name="Freeform 153"/>
              <p:cNvSpPr>
                <a:spLocks/>
              </p:cNvSpPr>
              <p:nvPr/>
            </p:nvSpPr>
            <p:spPr bwMode="auto">
              <a:xfrm>
                <a:off x="6013450" y="1620838"/>
                <a:ext cx="128587" cy="23812"/>
              </a:xfrm>
              <a:custGeom>
                <a:avLst/>
                <a:gdLst>
                  <a:gd name="T0" fmla="*/ 2147483646 w 74"/>
                  <a:gd name="T1" fmla="*/ 0 h 15"/>
                  <a:gd name="T2" fmla="*/ 0 w 74"/>
                  <a:gd name="T3" fmla="*/ 2147483646 h 15"/>
                  <a:gd name="T4" fmla="*/ 2147483646 w 74"/>
                  <a:gd name="T5" fmla="*/ 2147483646 h 15"/>
                  <a:gd name="T6" fmla="*/ 2147483646 w 74"/>
                  <a:gd name="T7" fmla="*/ 0 h 15"/>
                  <a:gd name="T8" fmla="*/ 2147483646 w 74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"/>
                  <a:gd name="T16" fmla="*/ 0 h 15"/>
                  <a:gd name="T17" fmla="*/ 74 w 74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" h="15">
                    <a:moveTo>
                      <a:pt x="7" y="0"/>
                    </a:moveTo>
                    <a:lnTo>
                      <a:pt x="0" y="15"/>
                    </a:lnTo>
                    <a:lnTo>
                      <a:pt x="69" y="15"/>
                    </a:lnTo>
                    <a:lnTo>
                      <a:pt x="74" y="0"/>
                    </a:lnTo>
                    <a:lnTo>
                      <a:pt x="7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6" name="Freeform 154"/>
              <p:cNvSpPr>
                <a:spLocks/>
              </p:cNvSpPr>
              <p:nvPr/>
            </p:nvSpPr>
            <p:spPr bwMode="auto">
              <a:xfrm>
                <a:off x="6157912" y="1620838"/>
                <a:ext cx="119063" cy="23812"/>
              </a:xfrm>
              <a:custGeom>
                <a:avLst/>
                <a:gdLst>
                  <a:gd name="T0" fmla="*/ 2147483646 w 68"/>
                  <a:gd name="T1" fmla="*/ 0 h 15"/>
                  <a:gd name="T2" fmla="*/ 0 w 68"/>
                  <a:gd name="T3" fmla="*/ 2147483646 h 15"/>
                  <a:gd name="T4" fmla="*/ 2147483646 w 68"/>
                  <a:gd name="T5" fmla="*/ 2147483646 h 15"/>
                  <a:gd name="T6" fmla="*/ 2147483646 w 68"/>
                  <a:gd name="T7" fmla="*/ 0 h 15"/>
                  <a:gd name="T8" fmla="*/ 2147483646 w 68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"/>
                  <a:gd name="T16" fmla="*/ 0 h 15"/>
                  <a:gd name="T17" fmla="*/ 68 w 68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" h="15">
                    <a:moveTo>
                      <a:pt x="4" y="0"/>
                    </a:moveTo>
                    <a:lnTo>
                      <a:pt x="0" y="15"/>
                    </a:lnTo>
                    <a:lnTo>
                      <a:pt x="68" y="15"/>
                    </a:lnTo>
                    <a:lnTo>
                      <a:pt x="68" y="0"/>
                    </a:lnTo>
                    <a:lnTo>
                      <a:pt x="4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7" name="Freeform 155"/>
              <p:cNvSpPr>
                <a:spLocks/>
              </p:cNvSpPr>
              <p:nvPr/>
            </p:nvSpPr>
            <p:spPr bwMode="auto">
              <a:xfrm>
                <a:off x="6296025" y="1620838"/>
                <a:ext cx="128587" cy="23812"/>
              </a:xfrm>
              <a:custGeom>
                <a:avLst/>
                <a:gdLst>
                  <a:gd name="T0" fmla="*/ 0 w 73"/>
                  <a:gd name="T1" fmla="*/ 0 h 15"/>
                  <a:gd name="T2" fmla="*/ 0 w 73"/>
                  <a:gd name="T3" fmla="*/ 2147483646 h 15"/>
                  <a:gd name="T4" fmla="*/ 2147483646 w 73"/>
                  <a:gd name="T5" fmla="*/ 2147483646 h 15"/>
                  <a:gd name="T6" fmla="*/ 2147483646 w 73"/>
                  <a:gd name="T7" fmla="*/ 0 h 15"/>
                  <a:gd name="T8" fmla="*/ 0 w 73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5"/>
                  <a:gd name="T17" fmla="*/ 73 w 73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5">
                    <a:moveTo>
                      <a:pt x="0" y="0"/>
                    </a:moveTo>
                    <a:lnTo>
                      <a:pt x="0" y="15"/>
                    </a:lnTo>
                    <a:lnTo>
                      <a:pt x="73" y="15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8" name="Freeform 156"/>
              <p:cNvSpPr>
                <a:spLocks/>
              </p:cNvSpPr>
              <p:nvPr/>
            </p:nvSpPr>
            <p:spPr bwMode="auto">
              <a:xfrm>
                <a:off x="6427787" y="1612900"/>
                <a:ext cx="92075" cy="31750"/>
              </a:xfrm>
              <a:custGeom>
                <a:avLst/>
                <a:gdLst>
                  <a:gd name="T0" fmla="*/ 0 w 53"/>
                  <a:gd name="T1" fmla="*/ 0 h 18"/>
                  <a:gd name="T2" fmla="*/ 0 w 53"/>
                  <a:gd name="T3" fmla="*/ 2147483646 h 18"/>
                  <a:gd name="T4" fmla="*/ 2147483646 w 53"/>
                  <a:gd name="T5" fmla="*/ 2147483646 h 18"/>
                  <a:gd name="T6" fmla="*/ 2147483646 w 53"/>
                  <a:gd name="T7" fmla="*/ 0 h 18"/>
                  <a:gd name="T8" fmla="*/ 0 w 5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18"/>
                  <a:gd name="T17" fmla="*/ 53 w 5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18">
                    <a:moveTo>
                      <a:pt x="0" y="0"/>
                    </a:moveTo>
                    <a:lnTo>
                      <a:pt x="0" y="18"/>
                    </a:lnTo>
                    <a:lnTo>
                      <a:pt x="53" y="17"/>
                    </a:lnTo>
                    <a:lnTo>
                      <a:pt x="53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59" name="Freeform 157"/>
              <p:cNvSpPr>
                <a:spLocks/>
              </p:cNvSpPr>
              <p:nvPr/>
            </p:nvSpPr>
            <p:spPr bwMode="auto">
              <a:xfrm>
                <a:off x="6535737" y="1662113"/>
                <a:ext cx="144463" cy="80962"/>
              </a:xfrm>
              <a:custGeom>
                <a:avLst/>
                <a:gdLst>
                  <a:gd name="T0" fmla="*/ 0 w 83"/>
                  <a:gd name="T1" fmla="*/ 0 h 45"/>
                  <a:gd name="T2" fmla="*/ 2147483646 w 83"/>
                  <a:gd name="T3" fmla="*/ 2147483646 h 45"/>
                  <a:gd name="T4" fmla="*/ 2147483646 w 83"/>
                  <a:gd name="T5" fmla="*/ 2147483646 h 45"/>
                  <a:gd name="T6" fmla="*/ 2147483646 w 83"/>
                  <a:gd name="T7" fmla="*/ 0 h 45"/>
                  <a:gd name="T8" fmla="*/ 0 w 83"/>
                  <a:gd name="T9" fmla="*/ 0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45"/>
                  <a:gd name="T17" fmla="*/ 83 w 83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45">
                    <a:moveTo>
                      <a:pt x="0" y="0"/>
                    </a:moveTo>
                    <a:lnTo>
                      <a:pt x="9" y="45"/>
                    </a:lnTo>
                    <a:lnTo>
                      <a:pt x="83" y="45"/>
                    </a:lnTo>
                    <a:lnTo>
                      <a:pt x="71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60" name="Line 158"/>
              <p:cNvSpPr>
                <a:spLocks noChangeShapeType="1"/>
              </p:cNvSpPr>
              <p:nvPr/>
            </p:nvSpPr>
            <p:spPr bwMode="auto">
              <a:xfrm>
                <a:off x="6670675" y="1622425"/>
                <a:ext cx="28575" cy="1285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61" name="Freeform 159"/>
              <p:cNvSpPr>
                <a:spLocks/>
              </p:cNvSpPr>
              <p:nvPr/>
            </p:nvSpPr>
            <p:spPr bwMode="auto">
              <a:xfrm>
                <a:off x="6432550" y="1724025"/>
                <a:ext cx="96837" cy="19050"/>
              </a:xfrm>
              <a:custGeom>
                <a:avLst/>
                <a:gdLst>
                  <a:gd name="T0" fmla="*/ 0 w 56"/>
                  <a:gd name="T1" fmla="*/ 2147483646 h 10"/>
                  <a:gd name="T2" fmla="*/ 0 w 56"/>
                  <a:gd name="T3" fmla="*/ 2147483646 h 10"/>
                  <a:gd name="T4" fmla="*/ 2147483646 w 56"/>
                  <a:gd name="T5" fmla="*/ 2147483646 h 10"/>
                  <a:gd name="T6" fmla="*/ 2147483646 w 56"/>
                  <a:gd name="T7" fmla="*/ 2147483646 h 10"/>
                  <a:gd name="T8" fmla="*/ 2147483646 w 56"/>
                  <a:gd name="T9" fmla="*/ 2147483646 h 10"/>
                  <a:gd name="T10" fmla="*/ 2147483646 w 56"/>
                  <a:gd name="T11" fmla="*/ 0 h 10"/>
                  <a:gd name="T12" fmla="*/ 2147483646 w 56"/>
                  <a:gd name="T13" fmla="*/ 0 h 10"/>
                  <a:gd name="T14" fmla="*/ 2147483646 w 56"/>
                  <a:gd name="T15" fmla="*/ 2147483646 h 10"/>
                  <a:gd name="T16" fmla="*/ 0 w 56"/>
                  <a:gd name="T17" fmla="*/ 2147483646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6"/>
                  <a:gd name="T28" fmla="*/ 0 h 10"/>
                  <a:gd name="T29" fmla="*/ 56 w 56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6" h="10">
                    <a:moveTo>
                      <a:pt x="0" y="3"/>
                    </a:moveTo>
                    <a:lnTo>
                      <a:pt x="0" y="10"/>
                    </a:lnTo>
                    <a:lnTo>
                      <a:pt x="56" y="10"/>
                    </a:lnTo>
                    <a:lnTo>
                      <a:pt x="54" y="1"/>
                    </a:lnTo>
                    <a:lnTo>
                      <a:pt x="40" y="1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21" y="3"/>
                    </a:lnTo>
                    <a:lnTo>
                      <a:pt x="0" y="3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62" name="Freeform 160"/>
              <p:cNvSpPr>
                <a:spLocks/>
              </p:cNvSpPr>
              <p:nvPr/>
            </p:nvSpPr>
            <p:spPr bwMode="auto">
              <a:xfrm>
                <a:off x="5930900" y="1649413"/>
                <a:ext cx="493712" cy="93662"/>
              </a:xfrm>
              <a:custGeom>
                <a:avLst/>
                <a:gdLst>
                  <a:gd name="T0" fmla="*/ 2147483646 w 282"/>
                  <a:gd name="T1" fmla="*/ 0 h 51"/>
                  <a:gd name="T2" fmla="*/ 0 w 282"/>
                  <a:gd name="T3" fmla="*/ 2147483646 h 51"/>
                  <a:gd name="T4" fmla="*/ 2147483646 w 282"/>
                  <a:gd name="T5" fmla="*/ 2147483646 h 51"/>
                  <a:gd name="T6" fmla="*/ 2147483646 w 282"/>
                  <a:gd name="T7" fmla="*/ 2147483646 h 51"/>
                  <a:gd name="T8" fmla="*/ 2147483646 w 282"/>
                  <a:gd name="T9" fmla="*/ 2147483646 h 51"/>
                  <a:gd name="T10" fmla="*/ 2147483646 w 282"/>
                  <a:gd name="T11" fmla="*/ 2147483646 h 51"/>
                  <a:gd name="T12" fmla="*/ 2147483646 w 282"/>
                  <a:gd name="T13" fmla="*/ 2147483646 h 51"/>
                  <a:gd name="T14" fmla="*/ 2147483646 w 282"/>
                  <a:gd name="T15" fmla="*/ 2147483646 h 51"/>
                  <a:gd name="T16" fmla="*/ 2147483646 w 282"/>
                  <a:gd name="T17" fmla="*/ 2147483646 h 51"/>
                  <a:gd name="T18" fmla="*/ 2147483646 w 282"/>
                  <a:gd name="T19" fmla="*/ 2147483646 h 51"/>
                  <a:gd name="T20" fmla="*/ 2147483646 w 282"/>
                  <a:gd name="T21" fmla="*/ 2147483646 h 51"/>
                  <a:gd name="T22" fmla="*/ 2147483646 w 282"/>
                  <a:gd name="T23" fmla="*/ 0 h 51"/>
                  <a:gd name="T24" fmla="*/ 2147483646 w 282"/>
                  <a:gd name="T25" fmla="*/ 0 h 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82"/>
                  <a:gd name="T40" fmla="*/ 0 h 51"/>
                  <a:gd name="T41" fmla="*/ 282 w 282"/>
                  <a:gd name="T42" fmla="*/ 51 h 5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82" h="51">
                    <a:moveTo>
                      <a:pt x="13" y="0"/>
                    </a:moveTo>
                    <a:lnTo>
                      <a:pt x="0" y="51"/>
                    </a:lnTo>
                    <a:lnTo>
                      <a:pt x="32" y="51"/>
                    </a:lnTo>
                    <a:lnTo>
                      <a:pt x="32" y="44"/>
                    </a:lnTo>
                    <a:lnTo>
                      <a:pt x="47" y="44"/>
                    </a:lnTo>
                    <a:lnTo>
                      <a:pt x="46" y="51"/>
                    </a:lnTo>
                    <a:lnTo>
                      <a:pt x="238" y="51"/>
                    </a:lnTo>
                    <a:lnTo>
                      <a:pt x="238" y="46"/>
                    </a:lnTo>
                    <a:lnTo>
                      <a:pt x="250" y="46"/>
                    </a:lnTo>
                    <a:lnTo>
                      <a:pt x="250" y="51"/>
                    </a:lnTo>
                    <a:lnTo>
                      <a:pt x="282" y="51"/>
                    </a:lnTo>
                    <a:lnTo>
                      <a:pt x="282" y="0"/>
                    </a:lnTo>
                    <a:lnTo>
                      <a:pt x="12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63" name="Freeform 161"/>
              <p:cNvSpPr>
                <a:spLocks/>
              </p:cNvSpPr>
              <p:nvPr/>
            </p:nvSpPr>
            <p:spPr bwMode="auto">
              <a:xfrm>
                <a:off x="6529387" y="1620838"/>
                <a:ext cx="125413" cy="22225"/>
              </a:xfrm>
              <a:custGeom>
                <a:avLst/>
                <a:gdLst>
                  <a:gd name="T0" fmla="*/ 0 w 71"/>
                  <a:gd name="T1" fmla="*/ 0 h 14"/>
                  <a:gd name="T2" fmla="*/ 0 w 71"/>
                  <a:gd name="T3" fmla="*/ 2147483646 h 14"/>
                  <a:gd name="T4" fmla="*/ 2147483646 w 71"/>
                  <a:gd name="T5" fmla="*/ 2147483646 h 14"/>
                  <a:gd name="T6" fmla="*/ 2147483646 w 71"/>
                  <a:gd name="T7" fmla="*/ 0 h 14"/>
                  <a:gd name="T8" fmla="*/ 0 w 71"/>
                  <a:gd name="T9" fmla="*/ 0 h 14"/>
                  <a:gd name="T10" fmla="*/ 0 w 71"/>
                  <a:gd name="T11" fmla="*/ 0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1"/>
                  <a:gd name="T19" fmla="*/ 0 h 14"/>
                  <a:gd name="T20" fmla="*/ 71 w 71"/>
                  <a:gd name="T21" fmla="*/ 14 h 1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1" h="14">
                    <a:moveTo>
                      <a:pt x="0" y="0"/>
                    </a:moveTo>
                    <a:lnTo>
                      <a:pt x="0" y="14"/>
                    </a:lnTo>
                    <a:lnTo>
                      <a:pt x="71" y="14"/>
                    </a:lnTo>
                    <a:lnTo>
                      <a:pt x="71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64" name="Line 162"/>
              <p:cNvSpPr>
                <a:spLocks noChangeShapeType="1"/>
              </p:cNvSpPr>
              <p:nvPr/>
            </p:nvSpPr>
            <p:spPr bwMode="auto">
              <a:xfrm>
                <a:off x="6573837" y="1620838"/>
                <a:ext cx="0" cy="2381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65" name="Line 163"/>
              <p:cNvSpPr>
                <a:spLocks noChangeShapeType="1"/>
              </p:cNvSpPr>
              <p:nvPr/>
            </p:nvSpPr>
            <p:spPr bwMode="auto">
              <a:xfrm>
                <a:off x="6611937" y="1620838"/>
                <a:ext cx="0" cy="2222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66" name="Freeform 164"/>
              <p:cNvSpPr>
                <a:spLocks/>
              </p:cNvSpPr>
              <p:nvPr/>
            </p:nvSpPr>
            <p:spPr bwMode="auto">
              <a:xfrm>
                <a:off x="6432550" y="1662113"/>
                <a:ext cx="87312" cy="41275"/>
              </a:xfrm>
              <a:custGeom>
                <a:avLst/>
                <a:gdLst>
                  <a:gd name="T0" fmla="*/ 0 w 50"/>
                  <a:gd name="T1" fmla="*/ 0 h 23"/>
                  <a:gd name="T2" fmla="*/ 0 w 50"/>
                  <a:gd name="T3" fmla="*/ 2147483646 h 23"/>
                  <a:gd name="T4" fmla="*/ 2147483646 w 50"/>
                  <a:gd name="T5" fmla="*/ 2147483646 h 23"/>
                  <a:gd name="T6" fmla="*/ 2147483646 w 50"/>
                  <a:gd name="T7" fmla="*/ 0 h 23"/>
                  <a:gd name="T8" fmla="*/ 0 w 50"/>
                  <a:gd name="T9" fmla="*/ 0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3"/>
                  <a:gd name="T17" fmla="*/ 50 w 50"/>
                  <a:gd name="T18" fmla="*/ 23 h 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3">
                    <a:moveTo>
                      <a:pt x="0" y="0"/>
                    </a:moveTo>
                    <a:lnTo>
                      <a:pt x="0" y="23"/>
                    </a:lnTo>
                    <a:lnTo>
                      <a:pt x="50" y="23"/>
                    </a:lnTo>
                    <a:lnTo>
                      <a:pt x="50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67" name="Line 165"/>
              <p:cNvSpPr>
                <a:spLocks noChangeShapeType="1"/>
              </p:cNvSpPr>
              <p:nvPr/>
            </p:nvSpPr>
            <p:spPr bwMode="auto">
              <a:xfrm>
                <a:off x="6535737" y="1620838"/>
                <a:ext cx="1428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68" name="Line 166"/>
              <p:cNvSpPr>
                <a:spLocks noChangeShapeType="1"/>
              </p:cNvSpPr>
              <p:nvPr/>
            </p:nvSpPr>
            <p:spPr bwMode="auto">
              <a:xfrm>
                <a:off x="6535737" y="1622425"/>
                <a:ext cx="1428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69" name="Line 167"/>
              <p:cNvSpPr>
                <a:spLocks noChangeShapeType="1"/>
              </p:cNvSpPr>
              <p:nvPr/>
            </p:nvSpPr>
            <p:spPr bwMode="auto">
              <a:xfrm>
                <a:off x="6586537" y="1620838"/>
                <a:ext cx="158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70" name="Line 168"/>
              <p:cNvSpPr>
                <a:spLocks noChangeShapeType="1"/>
              </p:cNvSpPr>
              <p:nvPr/>
            </p:nvSpPr>
            <p:spPr bwMode="auto">
              <a:xfrm>
                <a:off x="6586537" y="1622425"/>
                <a:ext cx="158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6618287" y="1620838"/>
                <a:ext cx="11113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>
                <a:off x="6618287" y="1622425"/>
                <a:ext cx="11113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sp>
          <p:nvSpPr>
            <p:cNvPr id="173" name="Freeform 171"/>
            <p:cNvSpPr>
              <a:spLocks/>
            </p:cNvSpPr>
            <p:nvPr/>
          </p:nvSpPr>
          <p:spPr bwMode="auto">
            <a:xfrm>
              <a:off x="1500187" y="730250"/>
              <a:ext cx="4421188" cy="5110163"/>
            </a:xfrm>
            <a:custGeom>
              <a:avLst/>
              <a:gdLst>
                <a:gd name="T0" fmla="*/ 2147483646 w 2532"/>
                <a:gd name="T1" fmla="*/ 0 h 2841"/>
                <a:gd name="T2" fmla="*/ 0 w 2532"/>
                <a:gd name="T3" fmla="*/ 0 h 2841"/>
                <a:gd name="T4" fmla="*/ 0 w 2532"/>
                <a:gd name="T5" fmla="*/ 2147483646 h 2841"/>
                <a:gd name="T6" fmla="*/ 2147483646 w 2532"/>
                <a:gd name="T7" fmla="*/ 2147483646 h 2841"/>
                <a:gd name="T8" fmla="*/ 2147483646 w 2532"/>
                <a:gd name="T9" fmla="*/ 2147483646 h 28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32"/>
                <a:gd name="T16" fmla="*/ 0 h 2841"/>
                <a:gd name="T17" fmla="*/ 2532 w 2532"/>
                <a:gd name="T18" fmla="*/ 2841 h 28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32" h="2841">
                  <a:moveTo>
                    <a:pt x="2532" y="0"/>
                  </a:moveTo>
                  <a:lnTo>
                    <a:pt x="0" y="0"/>
                  </a:lnTo>
                  <a:lnTo>
                    <a:pt x="0" y="2834"/>
                  </a:lnTo>
                  <a:lnTo>
                    <a:pt x="346" y="2834"/>
                  </a:lnTo>
                  <a:lnTo>
                    <a:pt x="346" y="2841"/>
                  </a:lnTo>
                </a:path>
              </a:pathLst>
            </a:cu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74" name="Line 172"/>
            <p:cNvSpPr>
              <a:spLocks noChangeShapeType="1"/>
            </p:cNvSpPr>
            <p:nvPr/>
          </p:nvSpPr>
          <p:spPr bwMode="auto">
            <a:xfrm>
              <a:off x="6281737" y="5054600"/>
              <a:ext cx="0" cy="1050925"/>
            </a:xfrm>
            <a:prstGeom prst="line">
              <a:avLst/>
            </a:prstGeom>
            <a:noFill/>
            <a:ln w="25400">
              <a:solidFill>
                <a:srgbClr val="00008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75" name="Rectangle 173"/>
            <p:cNvSpPr>
              <a:spLocks noChangeArrowheads="1"/>
            </p:cNvSpPr>
            <p:nvPr/>
          </p:nvSpPr>
          <p:spPr bwMode="auto">
            <a:xfrm>
              <a:off x="4306887" y="3995738"/>
              <a:ext cx="242888" cy="428625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76" name="Rectangle 174"/>
            <p:cNvSpPr>
              <a:spLocks noChangeArrowheads="1"/>
            </p:cNvSpPr>
            <p:nvPr/>
          </p:nvSpPr>
          <p:spPr bwMode="auto">
            <a:xfrm>
              <a:off x="4306887" y="5629275"/>
              <a:ext cx="242888" cy="43021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25400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77" name="Freeform 175"/>
            <p:cNvSpPr>
              <a:spLocks noChangeArrowheads="1"/>
            </p:cNvSpPr>
            <p:nvPr/>
          </p:nvSpPr>
          <p:spPr bwMode="auto">
            <a:xfrm>
              <a:off x="4165599" y="4611688"/>
              <a:ext cx="554038" cy="838200"/>
            </a:xfrm>
            <a:custGeom>
              <a:avLst/>
              <a:gdLst>
                <a:gd name="T0" fmla="*/ 2147483646 w 317"/>
                <a:gd name="T1" fmla="*/ 0 h 661"/>
                <a:gd name="T2" fmla="*/ 2147483646 w 317"/>
                <a:gd name="T3" fmla="*/ 2147483646 h 661"/>
                <a:gd name="T4" fmla="*/ 0 w 317"/>
                <a:gd name="T5" fmla="*/ 2147483646 h 661"/>
                <a:gd name="T6" fmla="*/ 2147483646 w 317"/>
                <a:gd name="T7" fmla="*/ 2147483646 h 661"/>
                <a:gd name="T8" fmla="*/ 2147483646 w 317"/>
                <a:gd name="T9" fmla="*/ 2147483646 h 661"/>
                <a:gd name="T10" fmla="*/ 2147483646 w 317"/>
                <a:gd name="T11" fmla="*/ 2147483646 h 661"/>
                <a:gd name="T12" fmla="*/ 2147483646 w 317"/>
                <a:gd name="T13" fmla="*/ 0 h 6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7"/>
                <a:gd name="T22" fmla="*/ 0 h 661"/>
                <a:gd name="T23" fmla="*/ 317 w 317"/>
                <a:gd name="T24" fmla="*/ 661 h 6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7" h="661">
                  <a:moveTo>
                    <a:pt x="95" y="0"/>
                  </a:moveTo>
                  <a:lnTo>
                    <a:pt x="95" y="488"/>
                  </a:lnTo>
                  <a:lnTo>
                    <a:pt x="0" y="488"/>
                  </a:lnTo>
                  <a:lnTo>
                    <a:pt x="158" y="661"/>
                  </a:lnTo>
                  <a:lnTo>
                    <a:pt x="317" y="487"/>
                  </a:lnTo>
                  <a:lnTo>
                    <a:pt x="222" y="487"/>
                  </a:lnTo>
                  <a:lnTo>
                    <a:pt x="222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00">
                <a:alpha val="60000"/>
              </a:srgb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grpSp>
          <p:nvGrpSpPr>
            <p:cNvPr id="178" name="Group 176"/>
            <p:cNvGrpSpPr>
              <a:grpSpLocks/>
            </p:cNvGrpSpPr>
            <p:nvPr/>
          </p:nvGrpSpPr>
          <p:grpSpPr bwMode="auto">
            <a:xfrm>
              <a:off x="1485900" y="814388"/>
              <a:ext cx="4435475" cy="4986337"/>
              <a:chOff x="292" y="1103"/>
              <a:chExt cx="2540" cy="2772"/>
            </a:xfrm>
          </p:grpSpPr>
          <p:sp>
            <p:nvSpPr>
              <p:cNvPr id="208" name="Freeform 177"/>
              <p:cNvSpPr>
                <a:spLocks/>
              </p:cNvSpPr>
              <p:nvPr/>
            </p:nvSpPr>
            <p:spPr bwMode="auto">
              <a:xfrm>
                <a:off x="292" y="1103"/>
                <a:ext cx="2540" cy="2772"/>
              </a:xfrm>
              <a:custGeom>
                <a:avLst/>
                <a:gdLst>
                  <a:gd name="T0" fmla="*/ 2540 w 2540"/>
                  <a:gd name="T1" fmla="*/ 30 h 2772"/>
                  <a:gd name="T2" fmla="*/ 724 w 2540"/>
                  <a:gd name="T3" fmla="*/ 53 h 2772"/>
                  <a:gd name="T4" fmla="*/ 200 w 2540"/>
                  <a:gd name="T5" fmla="*/ 68 h 2772"/>
                  <a:gd name="T6" fmla="*/ 85 w 2540"/>
                  <a:gd name="T7" fmla="*/ 661 h 2772"/>
                  <a:gd name="T8" fmla="*/ 100 w 2540"/>
                  <a:gd name="T9" fmla="*/ 1801 h 2772"/>
                  <a:gd name="T10" fmla="*/ 139 w 2540"/>
                  <a:gd name="T11" fmla="*/ 2718 h 2772"/>
                  <a:gd name="T12" fmla="*/ 362 w 2540"/>
                  <a:gd name="T13" fmla="*/ 2726 h 27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540"/>
                  <a:gd name="T22" fmla="*/ 0 h 2772"/>
                  <a:gd name="T23" fmla="*/ 2540 w 2540"/>
                  <a:gd name="T24" fmla="*/ 2772 h 27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540" h="2772">
                    <a:moveTo>
                      <a:pt x="2540" y="30"/>
                    </a:moveTo>
                    <a:cubicBezTo>
                      <a:pt x="2540" y="30"/>
                      <a:pt x="1177" y="43"/>
                      <a:pt x="724" y="53"/>
                    </a:cubicBezTo>
                    <a:cubicBezTo>
                      <a:pt x="594" y="55"/>
                      <a:pt x="307" y="0"/>
                      <a:pt x="200" y="68"/>
                    </a:cubicBezTo>
                    <a:cubicBezTo>
                      <a:pt x="23" y="184"/>
                      <a:pt x="88" y="508"/>
                      <a:pt x="85" y="661"/>
                    </a:cubicBezTo>
                    <a:cubicBezTo>
                      <a:pt x="76" y="1119"/>
                      <a:pt x="93" y="1331"/>
                      <a:pt x="100" y="1801"/>
                    </a:cubicBezTo>
                    <a:cubicBezTo>
                      <a:pt x="101" y="1849"/>
                      <a:pt x="0" y="2579"/>
                      <a:pt x="139" y="2718"/>
                    </a:cubicBezTo>
                    <a:cubicBezTo>
                      <a:pt x="193" y="2772"/>
                      <a:pt x="362" y="2726"/>
                      <a:pt x="362" y="2726"/>
                    </a:cubicBezTo>
                  </a:path>
                </a:pathLst>
              </a:custGeom>
              <a:noFill/>
              <a:ln w="508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9" name="Text Box 178"/>
              <p:cNvSpPr txBox="1">
                <a:spLocks noChangeArrowheads="1"/>
              </p:cNvSpPr>
              <p:nvPr/>
            </p:nvSpPr>
            <p:spPr bwMode="auto">
              <a:xfrm>
                <a:off x="496" y="1234"/>
                <a:ext cx="1070" cy="17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defTabSz="1019175">
                  <a:spcAft>
                    <a:spcPct val="15000"/>
                  </a:spcAft>
                  <a:defRPr/>
                </a:pPr>
                <a:r>
                  <a:rPr lang="en-US" altLang="ko-KR" sz="2000" dirty="0">
                    <a:solidFill>
                      <a:srgbClr val="0000FF"/>
                    </a:solidFill>
                    <a:latin typeface="a드림고딕6" panose="02020600000000000000" pitchFamily="18" charset="-127"/>
                    <a:ea typeface="a드림고딕6" panose="02020600000000000000" pitchFamily="18" charset="-127"/>
                  </a:rPr>
                  <a:t>HMC Command</a:t>
                </a:r>
              </a:p>
            </p:txBody>
          </p:sp>
        </p:grpSp>
        <p:sp>
          <p:nvSpPr>
            <p:cNvPr id="179" name="Rectangle 179"/>
            <p:cNvSpPr>
              <a:spLocks noChangeArrowheads="1"/>
            </p:cNvSpPr>
            <p:nvPr/>
          </p:nvSpPr>
          <p:spPr bwMode="auto">
            <a:xfrm>
              <a:off x="8178800" y="5643563"/>
              <a:ext cx="241300" cy="427037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25400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grpSp>
          <p:nvGrpSpPr>
            <p:cNvPr id="180" name="Group 180"/>
            <p:cNvGrpSpPr>
              <a:grpSpLocks/>
            </p:cNvGrpSpPr>
            <p:nvPr/>
          </p:nvGrpSpPr>
          <p:grpSpPr bwMode="auto">
            <a:xfrm>
              <a:off x="6792912" y="1141413"/>
              <a:ext cx="1414463" cy="2066925"/>
              <a:chOff x="3331" y="1285"/>
              <a:chExt cx="810" cy="1149"/>
            </a:xfrm>
          </p:grpSpPr>
          <p:sp>
            <p:nvSpPr>
              <p:cNvPr id="206" name="Freeform 181"/>
              <p:cNvSpPr>
                <a:spLocks/>
              </p:cNvSpPr>
              <p:nvPr/>
            </p:nvSpPr>
            <p:spPr bwMode="auto">
              <a:xfrm>
                <a:off x="3331" y="1449"/>
                <a:ext cx="810" cy="985"/>
              </a:xfrm>
              <a:custGeom>
                <a:avLst/>
                <a:gdLst>
                  <a:gd name="T0" fmla="*/ 0 w 810"/>
                  <a:gd name="T1" fmla="*/ 0 h 985"/>
                  <a:gd name="T2" fmla="*/ 747 w 810"/>
                  <a:gd name="T3" fmla="*/ 985 h 985"/>
                  <a:gd name="T4" fmla="*/ 0 60000 65536"/>
                  <a:gd name="T5" fmla="*/ 0 60000 65536"/>
                  <a:gd name="T6" fmla="*/ 0 w 810"/>
                  <a:gd name="T7" fmla="*/ 0 h 985"/>
                  <a:gd name="T8" fmla="*/ 810 w 810"/>
                  <a:gd name="T9" fmla="*/ 985 h 98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10" h="985">
                    <a:moveTo>
                      <a:pt x="0" y="0"/>
                    </a:moveTo>
                    <a:cubicBezTo>
                      <a:pt x="477" y="69"/>
                      <a:pt x="810" y="509"/>
                      <a:pt x="747" y="985"/>
                    </a:cubicBezTo>
                  </a:path>
                </a:pathLst>
              </a:custGeom>
              <a:noFill/>
              <a:ln w="50800">
                <a:solidFill>
                  <a:srgbClr val="DA003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7" name="Text Box 182"/>
              <p:cNvSpPr txBox="1">
                <a:spLocks noChangeArrowheads="1"/>
              </p:cNvSpPr>
              <p:nvPr/>
            </p:nvSpPr>
            <p:spPr bwMode="auto">
              <a:xfrm>
                <a:off x="3467" y="1285"/>
                <a:ext cx="1" cy="17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defTabSz="1019175">
                  <a:spcAft>
                    <a:spcPct val="15000"/>
                  </a:spcAft>
                  <a:defRPr/>
                </a:pPr>
                <a:endParaRPr lang="ko-KR" altLang="ko-KR" sz="2100">
                  <a:solidFill>
                    <a:srgbClr val="DA003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굴림" charset="-127"/>
                </a:endParaRPr>
              </a:p>
            </p:txBody>
          </p:sp>
        </p:grpSp>
        <p:grpSp>
          <p:nvGrpSpPr>
            <p:cNvPr id="181" name="Group 183"/>
            <p:cNvGrpSpPr>
              <a:grpSpLocks/>
            </p:cNvGrpSpPr>
            <p:nvPr/>
          </p:nvGrpSpPr>
          <p:grpSpPr bwMode="auto">
            <a:xfrm>
              <a:off x="4464050" y="1182688"/>
              <a:ext cx="1416050" cy="2025650"/>
              <a:chOff x="1999" y="1308"/>
              <a:chExt cx="810" cy="1126"/>
            </a:xfrm>
          </p:grpSpPr>
          <p:sp>
            <p:nvSpPr>
              <p:cNvPr id="204" name="Freeform 184"/>
              <p:cNvSpPr>
                <a:spLocks/>
              </p:cNvSpPr>
              <p:nvPr/>
            </p:nvSpPr>
            <p:spPr bwMode="auto">
              <a:xfrm>
                <a:off x="1999" y="1449"/>
                <a:ext cx="810" cy="985"/>
              </a:xfrm>
              <a:custGeom>
                <a:avLst/>
                <a:gdLst>
                  <a:gd name="T0" fmla="*/ 810 w 810"/>
                  <a:gd name="T1" fmla="*/ 0 h 985"/>
                  <a:gd name="T2" fmla="*/ 63 w 810"/>
                  <a:gd name="T3" fmla="*/ 985 h 985"/>
                  <a:gd name="T4" fmla="*/ 0 60000 65536"/>
                  <a:gd name="T5" fmla="*/ 0 60000 65536"/>
                  <a:gd name="T6" fmla="*/ 0 w 810"/>
                  <a:gd name="T7" fmla="*/ 0 h 985"/>
                  <a:gd name="T8" fmla="*/ 810 w 810"/>
                  <a:gd name="T9" fmla="*/ 985 h 98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10" h="985">
                    <a:moveTo>
                      <a:pt x="810" y="0"/>
                    </a:moveTo>
                    <a:cubicBezTo>
                      <a:pt x="333" y="69"/>
                      <a:pt x="0" y="509"/>
                      <a:pt x="63" y="985"/>
                    </a:cubicBezTo>
                  </a:path>
                </a:pathLst>
              </a:custGeom>
              <a:noFill/>
              <a:ln w="50800">
                <a:solidFill>
                  <a:srgbClr val="DA003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05" name="Text Box 185"/>
              <p:cNvSpPr txBox="1">
                <a:spLocks noChangeArrowheads="1"/>
              </p:cNvSpPr>
              <p:nvPr/>
            </p:nvSpPr>
            <p:spPr bwMode="auto">
              <a:xfrm>
                <a:off x="2204" y="1308"/>
                <a:ext cx="1" cy="17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defTabSz="1019175">
                  <a:spcAft>
                    <a:spcPct val="15000"/>
                  </a:spcAft>
                  <a:defRPr/>
                </a:pPr>
                <a:endParaRPr lang="ko-KR" altLang="ko-KR" sz="2100">
                  <a:solidFill>
                    <a:srgbClr val="DA003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굴림" charset="-127"/>
                </a:endParaRPr>
              </a:p>
            </p:txBody>
          </p:sp>
        </p:grpSp>
        <p:sp>
          <p:nvSpPr>
            <p:cNvPr id="182" name="Text Box 186"/>
            <p:cNvSpPr txBox="1">
              <a:spLocks noChangeArrowheads="1"/>
            </p:cNvSpPr>
            <p:nvPr/>
          </p:nvSpPr>
          <p:spPr bwMode="auto">
            <a:xfrm>
              <a:off x="5486400" y="6267728"/>
              <a:ext cx="16270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1019175">
                <a:buClr>
                  <a:srgbClr val="0000FF"/>
                </a:buClr>
                <a:buFont typeface="Arial" panose="020B0604020202020204" pitchFamily="34" charset="0"/>
                <a:buChar char="●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19175">
                <a:buClr>
                  <a:srgbClr val="000000"/>
                </a:buClr>
                <a:buFont typeface="Arial" panose="020B0604020202020204" pitchFamily="34" charset="0"/>
                <a:buChar char="–"/>
                <a:defRPr sz="2300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 defTabSz="1019175">
                <a:buClr>
                  <a:srgbClr val="0000FF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19175">
                <a:buClr>
                  <a:srgbClr val="000000"/>
                </a:buClr>
                <a:buFont typeface="Arial" panose="020B0604020202020204" pitchFamily="34" charset="0"/>
                <a:buChar char="–"/>
                <a:defRPr sz="2000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 defTabSz="1019175"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Aft>
                  <a:spcPct val="15000"/>
                </a:spcAft>
                <a:buClr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Hypervisor</a:t>
              </a:r>
            </a:p>
          </p:txBody>
        </p:sp>
        <p:sp>
          <p:nvSpPr>
            <p:cNvPr id="183" name="Freeform 187"/>
            <p:cNvSpPr>
              <a:spLocks/>
            </p:cNvSpPr>
            <p:nvPr/>
          </p:nvSpPr>
          <p:spPr bwMode="auto">
            <a:xfrm>
              <a:off x="4670425" y="1574800"/>
              <a:ext cx="1177925" cy="1633538"/>
            </a:xfrm>
            <a:custGeom>
              <a:avLst/>
              <a:gdLst>
                <a:gd name="T0" fmla="*/ 2147483646 w 674"/>
                <a:gd name="T1" fmla="*/ 0 h 908"/>
                <a:gd name="T2" fmla="*/ 0 w 674"/>
                <a:gd name="T3" fmla="*/ 2147483646 h 908"/>
                <a:gd name="T4" fmla="*/ 0 60000 65536"/>
                <a:gd name="T5" fmla="*/ 0 60000 65536"/>
                <a:gd name="T6" fmla="*/ 0 w 674"/>
                <a:gd name="T7" fmla="*/ 0 h 908"/>
                <a:gd name="T8" fmla="*/ 674 w 674"/>
                <a:gd name="T9" fmla="*/ 908 h 9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74" h="908">
                  <a:moveTo>
                    <a:pt x="674" y="0"/>
                  </a:moveTo>
                  <a:cubicBezTo>
                    <a:pt x="282" y="112"/>
                    <a:pt x="7" y="483"/>
                    <a:pt x="0" y="908"/>
                  </a:cubicBezTo>
                </a:path>
              </a:pathLst>
            </a:custGeom>
            <a:noFill/>
            <a:ln w="50800">
              <a:solidFill>
                <a:srgbClr val="DA003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84" name="Freeform 188"/>
            <p:cNvSpPr>
              <a:spLocks/>
            </p:cNvSpPr>
            <p:nvPr/>
          </p:nvSpPr>
          <p:spPr bwMode="auto">
            <a:xfrm>
              <a:off x="6815137" y="1574800"/>
              <a:ext cx="1176338" cy="1633538"/>
            </a:xfrm>
            <a:custGeom>
              <a:avLst/>
              <a:gdLst>
                <a:gd name="T0" fmla="*/ 0 w 675"/>
                <a:gd name="T1" fmla="*/ 0 h 908"/>
                <a:gd name="T2" fmla="*/ 2147483646 w 675"/>
                <a:gd name="T3" fmla="*/ 2147483646 h 908"/>
                <a:gd name="T4" fmla="*/ 0 60000 65536"/>
                <a:gd name="T5" fmla="*/ 0 60000 65536"/>
                <a:gd name="T6" fmla="*/ 0 w 675"/>
                <a:gd name="T7" fmla="*/ 0 h 908"/>
                <a:gd name="T8" fmla="*/ 675 w 675"/>
                <a:gd name="T9" fmla="*/ 908 h 9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75" h="908">
                  <a:moveTo>
                    <a:pt x="0" y="0"/>
                  </a:moveTo>
                  <a:cubicBezTo>
                    <a:pt x="392" y="112"/>
                    <a:pt x="667" y="483"/>
                    <a:pt x="675" y="908"/>
                  </a:cubicBezTo>
                </a:path>
              </a:pathLst>
            </a:custGeom>
            <a:noFill/>
            <a:ln w="50800">
              <a:solidFill>
                <a:srgbClr val="DA003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85" name="Text Box 189"/>
            <p:cNvSpPr txBox="1">
              <a:spLocks noChangeArrowheads="1"/>
            </p:cNvSpPr>
            <p:nvPr/>
          </p:nvSpPr>
          <p:spPr bwMode="auto">
            <a:xfrm>
              <a:off x="6892925" y="695603"/>
              <a:ext cx="66204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1019175">
                <a:buClr>
                  <a:srgbClr val="0000FF"/>
                </a:buClr>
                <a:buFont typeface="Arial" panose="020B0604020202020204" pitchFamily="34" charset="0"/>
                <a:buChar char="●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19175">
                <a:buClr>
                  <a:srgbClr val="000000"/>
                </a:buClr>
                <a:buFont typeface="Arial" panose="020B0604020202020204" pitchFamily="34" charset="0"/>
                <a:buChar char="–"/>
                <a:defRPr sz="2300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 defTabSz="1019175">
                <a:buClr>
                  <a:srgbClr val="0000FF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19175">
                <a:buClr>
                  <a:srgbClr val="000000"/>
                </a:buClr>
                <a:buFont typeface="Arial" panose="020B0604020202020204" pitchFamily="34" charset="0"/>
                <a:buChar char="–"/>
                <a:defRPr sz="2000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 defTabSz="1019175"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Font typeface="Arial" panose="020B0604020202020204" pitchFamily="34" charset="0"/>
                <a:buChar char="&gt;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Aft>
                  <a:spcPct val="15000"/>
                </a:spcAft>
                <a:buClrTx/>
                <a:buFontTx/>
                <a:buNone/>
              </a:pPr>
              <a:r>
                <a:rPr lang="en-US" altLang="ko-KR" sz="2400" dirty="0">
                  <a:solidFill>
                    <a:srgbClr val="000000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HMC</a:t>
              </a:r>
            </a:p>
          </p:txBody>
        </p:sp>
        <p:sp>
          <p:nvSpPr>
            <p:cNvPr id="186" name="Freeform 190"/>
            <p:cNvSpPr>
              <a:spLocks noChangeArrowheads="1"/>
            </p:cNvSpPr>
            <p:nvPr/>
          </p:nvSpPr>
          <p:spPr bwMode="auto">
            <a:xfrm>
              <a:off x="8023224" y="4604030"/>
              <a:ext cx="552450" cy="829706"/>
            </a:xfrm>
            <a:custGeom>
              <a:avLst/>
              <a:gdLst>
                <a:gd name="T0" fmla="*/ 2147483646 w 316"/>
                <a:gd name="T1" fmla="*/ 2147483646 h 692"/>
                <a:gd name="T2" fmla="*/ 2147483646 w 316"/>
                <a:gd name="T3" fmla="*/ 2147483646 h 692"/>
                <a:gd name="T4" fmla="*/ 2147483646 w 316"/>
                <a:gd name="T5" fmla="*/ 2147483646 h 692"/>
                <a:gd name="T6" fmla="*/ 2147483646 w 316"/>
                <a:gd name="T7" fmla="*/ 0 h 692"/>
                <a:gd name="T8" fmla="*/ 0 w 316"/>
                <a:gd name="T9" fmla="*/ 2147483646 h 692"/>
                <a:gd name="T10" fmla="*/ 2147483646 w 316"/>
                <a:gd name="T11" fmla="*/ 2147483646 h 692"/>
                <a:gd name="T12" fmla="*/ 2147483646 w 316"/>
                <a:gd name="T13" fmla="*/ 2147483646 h 6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6"/>
                <a:gd name="T22" fmla="*/ 0 h 692"/>
                <a:gd name="T23" fmla="*/ 316 w 316"/>
                <a:gd name="T24" fmla="*/ 692 h 6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6" h="692">
                  <a:moveTo>
                    <a:pt x="223" y="691"/>
                  </a:moveTo>
                  <a:lnTo>
                    <a:pt x="221" y="181"/>
                  </a:lnTo>
                  <a:lnTo>
                    <a:pt x="316" y="181"/>
                  </a:lnTo>
                  <a:lnTo>
                    <a:pt x="157" y="0"/>
                  </a:lnTo>
                  <a:lnTo>
                    <a:pt x="0" y="181"/>
                  </a:lnTo>
                  <a:lnTo>
                    <a:pt x="95" y="181"/>
                  </a:lnTo>
                  <a:lnTo>
                    <a:pt x="96" y="692"/>
                  </a:lnTo>
                  <a:lnTo>
                    <a:pt x="223" y="691"/>
                  </a:lnTo>
                  <a:close/>
                </a:path>
              </a:pathLst>
            </a:custGeom>
            <a:solidFill>
              <a:srgbClr val="FFFF00">
                <a:alpha val="60000"/>
              </a:srgb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87" name="Rectangle 191"/>
            <p:cNvSpPr>
              <a:spLocks noChangeArrowheads="1"/>
            </p:cNvSpPr>
            <p:nvPr/>
          </p:nvSpPr>
          <p:spPr bwMode="auto">
            <a:xfrm>
              <a:off x="8172450" y="3949700"/>
              <a:ext cx="246062" cy="446088"/>
            </a:xfrm>
            <a:prstGeom prst="rect">
              <a:avLst/>
            </a:prstGeom>
            <a:solidFill>
              <a:srgbClr val="002060">
                <a:alpha val="6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none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8" name="AutoShape 192"/>
            <p:cNvSpPr>
              <a:spLocks noChangeArrowheads="1"/>
            </p:cNvSpPr>
            <p:nvPr/>
          </p:nvSpPr>
          <p:spPr bwMode="auto">
            <a:xfrm>
              <a:off x="4822433" y="5676900"/>
              <a:ext cx="3127768" cy="393700"/>
            </a:xfrm>
            <a:prstGeom prst="rightArrow">
              <a:avLst>
                <a:gd name="adj1" fmla="val 50000"/>
                <a:gd name="adj2" fmla="val 229133"/>
              </a:avLst>
            </a:prstGeom>
            <a:solidFill>
              <a:srgbClr val="FFFF00">
                <a:alpha val="6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</p:grpSp>
      <p:sp>
        <p:nvSpPr>
          <p:cNvPr id="212" name="직사각형 211"/>
          <p:cNvSpPr/>
          <p:nvPr/>
        </p:nvSpPr>
        <p:spPr>
          <a:xfrm>
            <a:off x="328861" y="376956"/>
            <a:ext cx="851515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01-5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213" name="직선 연결선 21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1789114" y="418657"/>
            <a:ext cx="623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DLPAR (Dynamic Logical </a:t>
            </a:r>
            <a:r>
              <a:rPr lang="en-US" altLang="ko-KR" sz="2400" dirty="0" err="1" smtClean="0">
                <a:latin typeface="a블랙B" panose="02020600000000000000" pitchFamily="18" charset="-127"/>
                <a:ea typeface="a블랙B" panose="02020600000000000000" pitchFamily="18" charset="-127"/>
              </a:rPr>
              <a:t>PARtitioning</a:t>
            </a:r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)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41256" y="5267402"/>
            <a:ext cx="2443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95000"/>
                    <a:lumOff val="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Dynamically Move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9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851515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01-5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418657"/>
            <a:ext cx="623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DLPAR (Dynamic Logical </a:t>
            </a:r>
            <a:r>
              <a:rPr lang="en-US" altLang="ko-KR" sz="2400" dirty="0" err="1" smtClean="0">
                <a:latin typeface="a블랙B" panose="02020600000000000000" pitchFamily="18" charset="-127"/>
                <a:ea typeface="a블랙B" panose="02020600000000000000" pitchFamily="18" charset="-127"/>
              </a:rPr>
              <a:t>PARtitioning</a:t>
            </a:r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)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6" name="순서도: 자기 디스크 5"/>
          <p:cNvSpPr/>
          <p:nvPr/>
        </p:nvSpPr>
        <p:spPr>
          <a:xfrm>
            <a:off x="2593611" y="1832212"/>
            <a:ext cx="2634018" cy="1596788"/>
          </a:xfrm>
          <a:prstGeom prst="flowChartMagneticDisk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자기 디스크 6"/>
          <p:cNvSpPr/>
          <p:nvPr/>
        </p:nvSpPr>
        <p:spPr>
          <a:xfrm>
            <a:off x="6922225" y="1832212"/>
            <a:ext cx="2634018" cy="1596788"/>
          </a:xfrm>
          <a:prstGeom prst="flowChartMagneticDisk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위로 구부러진 화살표 7"/>
          <p:cNvSpPr/>
          <p:nvPr/>
        </p:nvSpPr>
        <p:spPr>
          <a:xfrm>
            <a:off x="4335974" y="3534770"/>
            <a:ext cx="3903260" cy="1337481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8386" y="2361063"/>
            <a:ext cx="2504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5 core</a:t>
            </a:r>
          </a:p>
          <a:p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- 2 core active</a:t>
            </a:r>
          </a:p>
          <a:p>
            <a:r>
              <a:rPr lang="en-US" altLang="ko-KR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 </a:t>
            </a:r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- 3 core not active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8730" y="2402007"/>
            <a:ext cx="204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2 core</a:t>
            </a:r>
          </a:p>
          <a:p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- 2 core active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558" y="4909782"/>
            <a:ext cx="1119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Dynamically Move</a:t>
            </a:r>
            <a:r>
              <a:rPr lang="en-US" altLang="ko-KR" b="1" dirty="0" smtClean="0">
                <a:solidFill>
                  <a:srgbClr val="0070C0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(add, remove)</a:t>
            </a:r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</a:t>
            </a:r>
            <a:r>
              <a:rPr lang="en-US" altLang="ko-KR" sz="2000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resources without reactivation(shut down) of a partition</a:t>
            </a:r>
            <a:endParaRPr lang="ko-KR" altLang="en-US" sz="2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578" y="5238986"/>
            <a:ext cx="15404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→</a:t>
            </a:r>
            <a:r>
              <a:rPr lang="en-US" altLang="ko-KR" sz="14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Adapter </a:t>
            </a:r>
          </a:p>
          <a:p>
            <a:r>
              <a:rPr lang="en-US" altLang="ko-KR" sz="14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 Memory</a:t>
            </a:r>
          </a:p>
          <a:p>
            <a:r>
              <a:rPr lang="en-US" altLang="ko-KR" sz="14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 Core</a:t>
            </a:r>
          </a:p>
          <a:p>
            <a:r>
              <a:rPr lang="en-US" altLang="ko-KR" sz="1400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 </a:t>
            </a:r>
            <a:r>
              <a:rPr lang="en-US" altLang="ko-KR" sz="14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Processor</a:t>
            </a:r>
          </a:p>
          <a:p>
            <a:r>
              <a:rPr lang="en-US" altLang="ko-KR" sz="1400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 </a:t>
            </a:r>
            <a:r>
              <a:rPr lang="en-US" altLang="ko-KR" sz="14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I/O allocation</a:t>
            </a:r>
          </a:p>
        </p:txBody>
      </p:sp>
    </p:spTree>
    <p:extLst>
      <p:ext uri="{BB962C8B-B14F-4D97-AF65-F5344CB8AC3E}">
        <p14:creationId xmlns:p14="http://schemas.microsoft.com/office/powerpoint/2010/main" val="38246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85311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01-6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376955"/>
            <a:ext cx="620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HMC (Hardware Management Console)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17" y="1873929"/>
            <a:ext cx="7491162" cy="30186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40244" y="1751308"/>
            <a:ext cx="2774197" cy="27932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3101886" y="2157528"/>
            <a:ext cx="1250912" cy="34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 defTabSz="1019175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19175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19175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19175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19175"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- Desktop</a:t>
            </a:r>
            <a:endParaRPr lang="en-US" altLang="ko-KR" sz="16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565117" y="1873929"/>
            <a:ext cx="2519914" cy="2449357"/>
            <a:chOff x="2565117" y="1873929"/>
            <a:chExt cx="2519914" cy="244935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117" y="1873929"/>
              <a:ext cx="2519914" cy="2449357"/>
            </a:xfrm>
            <a:prstGeom prst="rect">
              <a:avLst/>
            </a:prstGeom>
          </p:spPr>
        </p:pic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2946104" y="2506086"/>
              <a:ext cx="1445580" cy="349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882" tIns="50941" rIns="101882" bIns="50941">
              <a:spAutoFit/>
            </a:bodyPr>
            <a:lstStyle>
              <a:lvl1pPr defTabSz="1019175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1019175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1019175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1019175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1019175"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1600" b="1">
                  <a:solidFill>
                    <a:schemeClr val="bg1"/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Rack-mount</a:t>
              </a: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4581441" y="4986852"/>
            <a:ext cx="66342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28600"/>
            <a:r>
              <a:rPr lang="en-US" altLang="ko-KR" sz="2000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Virtual console windows</a:t>
            </a:r>
          </a:p>
          <a:p>
            <a:pPr marL="514350" lvl="1" indent="-228600"/>
            <a:r>
              <a:rPr lang="en-US" altLang="ko-KR" sz="2000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LPAR configuration and operation management</a:t>
            </a:r>
          </a:p>
          <a:p>
            <a:pPr marL="514350" lvl="1" indent="-228600"/>
            <a:r>
              <a:rPr lang="en-US" altLang="ko-KR" sz="2000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Capacity on Demand (</a:t>
            </a:r>
            <a:r>
              <a:rPr lang="en-US" altLang="ko-KR" sz="2000" dirty="0" err="1">
                <a:latin typeface="a드림고딕1" panose="02020600000000000000" pitchFamily="18" charset="-127"/>
                <a:ea typeface="a드림고딕1" panose="02020600000000000000" pitchFamily="18" charset="-127"/>
              </a:rPr>
              <a:t>CoD</a:t>
            </a:r>
            <a:r>
              <a:rPr lang="en-US" altLang="ko-KR" sz="2000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) management</a:t>
            </a:r>
          </a:p>
          <a:p>
            <a:pPr marL="514350" lvl="1" indent="-228600"/>
            <a:r>
              <a:rPr lang="en-US" altLang="ko-KR" sz="2000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Service tools</a:t>
            </a:r>
          </a:p>
          <a:p>
            <a:pPr marL="514350" lvl="1" indent="-228600"/>
            <a:r>
              <a:rPr lang="en-US" altLang="ko-KR" sz="2000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Access to Live Partition Mobility function</a:t>
            </a:r>
          </a:p>
        </p:txBody>
      </p:sp>
      <p:sp>
        <p:nvSpPr>
          <p:cNvPr id="8" name="위로 굽은 화살표 7"/>
          <p:cNvSpPr/>
          <p:nvPr/>
        </p:nvSpPr>
        <p:spPr>
          <a:xfrm rot="5400000">
            <a:off x="3484276" y="4799713"/>
            <a:ext cx="1109585" cy="1084744"/>
          </a:xfrm>
          <a:prstGeom prst="bentUpArrow">
            <a:avLst>
              <a:gd name="adj1" fmla="val 30269"/>
              <a:gd name="adj2" fmla="val 30269"/>
              <a:gd name="adj3" fmla="val 40806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67" y="1215575"/>
            <a:ext cx="9048466" cy="473630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121117" y="6144440"/>
            <a:ext cx="194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Access to HMC</a:t>
            </a:r>
            <a:endParaRPr lang="ko-KR" altLang="en-US" dirty="0"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54" y="329688"/>
            <a:ext cx="11544691" cy="6203050"/>
          </a:xfrm>
          <a:prstGeom prst="rect">
            <a:avLst/>
          </a:prstGeom>
        </p:spPr>
      </p:pic>
      <p:sp>
        <p:nvSpPr>
          <p:cNvPr id="27" name="사각형 설명선 26"/>
          <p:cNvSpPr/>
          <p:nvPr/>
        </p:nvSpPr>
        <p:spPr>
          <a:xfrm>
            <a:off x="914633" y="1285352"/>
            <a:ext cx="1303853" cy="672152"/>
          </a:xfrm>
          <a:prstGeom prst="wedgeRectCallout">
            <a:avLst>
              <a:gd name="adj1" fmla="val -19786"/>
              <a:gd name="adj2" fmla="val 78744"/>
            </a:avLst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Managed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Systems</a:t>
            </a:r>
            <a:endParaRPr lang="ko-KR" altLang="en-US" dirty="0">
              <a:solidFill>
                <a:schemeClr val="tx1"/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37" name="사각형 설명선 36"/>
          <p:cNvSpPr/>
          <p:nvPr/>
        </p:nvSpPr>
        <p:spPr>
          <a:xfrm>
            <a:off x="3741995" y="5411779"/>
            <a:ext cx="1303853" cy="672152"/>
          </a:xfrm>
          <a:prstGeom prst="wedgeRectCallout">
            <a:avLst>
              <a:gd name="adj1" fmla="val -42814"/>
              <a:gd name="adj2" fmla="val -77601"/>
            </a:avLst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Task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Pad</a:t>
            </a:r>
            <a:endParaRPr lang="ko-KR" altLang="en-US" dirty="0">
              <a:solidFill>
                <a:schemeClr val="tx1"/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38" name="사각형 설명선 37"/>
          <p:cNvSpPr/>
          <p:nvPr/>
        </p:nvSpPr>
        <p:spPr>
          <a:xfrm>
            <a:off x="554352" y="4073583"/>
            <a:ext cx="1437425" cy="672152"/>
          </a:xfrm>
          <a:prstGeom prst="wedgeRectCallout">
            <a:avLst>
              <a:gd name="adj1" fmla="val -21879"/>
              <a:gd name="adj2" fmla="val -89784"/>
            </a:avLst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Navigation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area</a:t>
            </a:r>
            <a:endParaRPr lang="ko-KR" altLang="en-US" dirty="0">
              <a:solidFill>
                <a:schemeClr val="tx1"/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39" name="사각형 설명선 38"/>
          <p:cNvSpPr/>
          <p:nvPr/>
        </p:nvSpPr>
        <p:spPr>
          <a:xfrm>
            <a:off x="4047165" y="888098"/>
            <a:ext cx="1411007" cy="887195"/>
          </a:xfrm>
          <a:prstGeom prst="wedgeRectCallout">
            <a:avLst>
              <a:gd name="adj1" fmla="val -19786"/>
              <a:gd name="adj2" fmla="val 78744"/>
            </a:avLst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LPARs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Running AIX</a:t>
            </a:r>
            <a:endParaRPr lang="ko-KR" altLang="en-US" dirty="0">
              <a:solidFill>
                <a:schemeClr val="tx1"/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40" name="사각형 설명선 39"/>
          <p:cNvSpPr/>
          <p:nvPr/>
        </p:nvSpPr>
        <p:spPr>
          <a:xfrm>
            <a:off x="7467833" y="4906343"/>
            <a:ext cx="2025803" cy="672152"/>
          </a:xfrm>
          <a:prstGeom prst="wedgeRectCallout">
            <a:avLst>
              <a:gd name="adj1" fmla="val -55375"/>
              <a:gd name="adj2" fmla="val -112119"/>
            </a:avLst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Proc</a:t>
            </a:r>
            <a:r>
              <a:rPr lang="en-US" altLang="ko-KR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 &amp;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MEM resources</a:t>
            </a:r>
            <a:endParaRPr lang="ko-KR" altLang="en-US" dirty="0">
              <a:solidFill>
                <a:schemeClr val="tx1"/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31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8" grpId="0" animBg="1"/>
      <p:bldP spid="23" grpId="0" animBg="1"/>
      <p:bldP spid="25" grpId="0"/>
      <p:bldP spid="27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279576" y="1012979"/>
            <a:ext cx="3816424" cy="11079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New</a:t>
            </a:r>
            <a:r>
              <a:rPr lang="ko-KR" altLang="en-US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and Complete Overwrite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279576" y="3101211"/>
            <a:ext cx="3816424" cy="11079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Preservation Install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279576" y="5243033"/>
            <a:ext cx="3816424" cy="11079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Migration Install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79576" y="1012979"/>
            <a:ext cx="3816424" cy="110799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New</a:t>
            </a:r>
            <a:r>
              <a:rPr lang="ko-KR" altLang="en-US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and Complete Overwrite</a:t>
            </a:r>
            <a:endParaRPr lang="ko-KR" altLang="en-US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63102" y="3101211"/>
            <a:ext cx="3816424" cy="110799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Preservation Install</a:t>
            </a:r>
            <a:endParaRPr lang="ko-KR" altLang="en-US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279576" y="5243033"/>
            <a:ext cx="3816424" cy="110799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Migration Install</a:t>
            </a:r>
            <a:endParaRPr lang="ko-KR" altLang="en-US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8048" y="878420"/>
            <a:ext cx="3960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Overwrites EVERYTHING on the disk selected for installation.</a:t>
            </a:r>
          </a:p>
          <a:p>
            <a:endParaRPr lang="en-US" altLang="ko-KR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Ex) </a:t>
            </a:r>
          </a:p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Windows OS install</a:t>
            </a:r>
          </a:p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Initialization of device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7588" y="838621"/>
            <a:ext cx="42809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Preserves SOME of the existing data on the disk selected for installation.</a:t>
            </a:r>
          </a:p>
          <a:p>
            <a:endParaRPr lang="en-US" altLang="ko-KR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This method overwrites the /</a:t>
            </a:r>
            <a:r>
              <a:rPr lang="en-US" altLang="ko-KR" dirty="0" err="1">
                <a:latin typeface="a드림고딕2" panose="02020600000000000000" pitchFamily="18" charset="-127"/>
                <a:ea typeface="a드림고딕2" panose="02020600000000000000" pitchFamily="18" charset="-127"/>
              </a:rPr>
              <a:t>usr</a:t>
            </a:r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, /</a:t>
            </a:r>
            <a:r>
              <a:rPr lang="en-US" altLang="ko-KR" dirty="0" err="1">
                <a:latin typeface="a드림고딕2" panose="02020600000000000000" pitchFamily="18" charset="-127"/>
                <a:ea typeface="a드림고딕2" panose="02020600000000000000" pitchFamily="18" charset="-127"/>
              </a:rPr>
              <a:t>var</a:t>
            </a:r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, /</a:t>
            </a:r>
            <a:r>
              <a:rPr lang="en-US" altLang="ko-KR" dirty="0" err="1">
                <a:latin typeface="a드림고딕2" panose="02020600000000000000" pitchFamily="18" charset="-127"/>
                <a:ea typeface="a드림고딕2" panose="02020600000000000000" pitchFamily="18" charset="-127"/>
              </a:rPr>
              <a:t>tmp</a:t>
            </a:r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, /(root)file systems.</a:t>
            </a:r>
          </a:p>
          <a:p>
            <a:endParaRPr lang="en-US" altLang="ko-KR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Ex)</a:t>
            </a:r>
          </a:p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Upgrade smart phone software </a:t>
            </a:r>
          </a:p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(lollipop -&gt; jelly bean)</a:t>
            </a:r>
          </a:p>
          <a:p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67588" y="5530325"/>
            <a:ext cx="3964519" cy="66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Upgrades the Base Operating System to the current release.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49" y="2791518"/>
            <a:ext cx="4313287" cy="318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316" y="3719033"/>
            <a:ext cx="46291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28861" y="376956"/>
            <a:ext cx="562975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8861" y="351803"/>
            <a:ext cx="142405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328861" y="1420724"/>
            <a:ext cx="142405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52915" y="376956"/>
            <a:ext cx="2652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AIX installation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50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8861" y="376956"/>
            <a:ext cx="84830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02-1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28861" y="351803"/>
            <a:ext cx="142405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328861" y="1420724"/>
            <a:ext cx="142405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52915" y="376956"/>
            <a:ext cx="2652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AIX installation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53" y="1693680"/>
            <a:ext cx="5053293" cy="42490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89258" y="6079245"/>
            <a:ext cx="2413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Changing profiles</a:t>
            </a:r>
            <a:endParaRPr lang="ko-KR" altLang="en-US" sz="2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53" y="1693680"/>
            <a:ext cx="5053293" cy="424908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752693" y="4885598"/>
            <a:ext cx="2343306" cy="278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889257" y="6079245"/>
            <a:ext cx="2413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Changing profiles</a:t>
            </a:r>
          </a:p>
          <a:p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- Checking the box</a:t>
            </a:r>
            <a:endParaRPr lang="ko-KR" altLang="en-US" sz="16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53" y="1682430"/>
            <a:ext cx="5053293" cy="42490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184337" y="6121273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Set SMS mode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43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6" grpId="0"/>
      <p:bldP spid="26" grpId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914033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02-2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28861" y="351803"/>
            <a:ext cx="142405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328861" y="1420724"/>
            <a:ext cx="142405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52915" y="376956"/>
            <a:ext cx="2652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AIX installation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7039" y="838621"/>
            <a:ext cx="157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SMS Mode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87" y="1433440"/>
            <a:ext cx="5943625" cy="48107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3959" y="6269668"/>
            <a:ext cx="360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Initial Screen of SMS mode</a:t>
            </a:r>
            <a:endParaRPr lang="ko-KR" altLang="en-US" sz="2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86" y="1408008"/>
            <a:ext cx="5943625" cy="48107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87577" y="6293314"/>
            <a:ext cx="4095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Installation language selection</a:t>
            </a:r>
            <a:endParaRPr lang="ko-KR" altLang="en-US" sz="2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85" y="1435226"/>
            <a:ext cx="5943626" cy="481079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752986" y="6293314"/>
            <a:ext cx="2902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Setup installation IPL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55" y="1431654"/>
            <a:ext cx="5932056" cy="481079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287989" y="6281491"/>
            <a:ext cx="16603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Boot option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89" y="1408008"/>
            <a:ext cx="5923390" cy="481079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14677" y="6269148"/>
            <a:ext cx="2763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Device type to boot</a:t>
            </a:r>
            <a:endParaRPr lang="ko-KR" altLang="en-US" sz="2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4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7" grpId="1"/>
      <p:bldP spid="31" grpId="0"/>
      <p:bldP spid="31" grpId="1"/>
      <p:bldP spid="34" grpId="0"/>
      <p:bldP spid="34" grpId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995" y="897294"/>
            <a:ext cx="3122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Contents</a:t>
            </a:r>
            <a:endParaRPr lang="ko-KR" altLang="en-US" sz="48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825799"/>
            <a:ext cx="973985" cy="973985"/>
          </a:xfrm>
          <a:prstGeom prst="rect">
            <a:avLst/>
          </a:prstGeom>
        </p:spPr>
      </p:pic>
      <p:sp>
        <p:nvSpPr>
          <p:cNvPr id="5" name="직각 삼각형 4"/>
          <p:cNvSpPr/>
          <p:nvPr/>
        </p:nvSpPr>
        <p:spPr>
          <a:xfrm rot="16200000">
            <a:off x="8120416" y="2786418"/>
            <a:ext cx="2047164" cy="6096000"/>
          </a:xfrm>
          <a:prstGeom prst="rtTriangle">
            <a:avLst/>
          </a:prstGeom>
          <a:solidFill>
            <a:srgbClr val="5B9BD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38505" y="2388359"/>
            <a:ext cx="51149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The Roll of Team &amp; Time Table</a:t>
            </a:r>
            <a:endParaRPr lang="en-US" altLang="ko-KR" sz="1200" dirty="0" smtClean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Architecture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AIX Installation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Logical Volume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Logical Volume Manager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File System</a:t>
            </a:r>
          </a:p>
          <a:p>
            <a:pPr algn="ctr"/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UNIX Server Application</a:t>
            </a:r>
          </a:p>
          <a:p>
            <a:pPr algn="ctr"/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Realization</a:t>
            </a:r>
            <a:endParaRPr lang="en-US" altLang="ko-KR" sz="24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4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48" y="1669618"/>
            <a:ext cx="7223704" cy="42308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8861" y="376956"/>
            <a:ext cx="915635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02-3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28861" y="351803"/>
            <a:ext cx="142405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328861" y="1420724"/>
            <a:ext cx="142405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52915" y="376956"/>
            <a:ext cx="2652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AIX installation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7039" y="838621"/>
            <a:ext cx="87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DVD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21865" y="6162034"/>
            <a:ext cx="6006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Boot partition into SMS mode and select DVD</a:t>
            </a:r>
            <a:endParaRPr lang="ko-KR" altLang="en-US" sz="20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65" y="4059473"/>
            <a:ext cx="8550442" cy="186716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65" y="1420724"/>
            <a:ext cx="8550442" cy="23886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70249" y="6143687"/>
            <a:ext cx="525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The system will now boot from the DVD</a:t>
            </a:r>
            <a:endParaRPr lang="ko-KR" altLang="en-US" sz="20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64965" y="1443354"/>
            <a:ext cx="1307432" cy="370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8861" y="376956"/>
            <a:ext cx="915635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02-3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328861" y="351803"/>
            <a:ext cx="142405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28861" y="1420724"/>
            <a:ext cx="142405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52915" y="376956"/>
            <a:ext cx="2652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AIX installation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7039" y="838621"/>
            <a:ext cx="87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DVD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1601170"/>
            <a:ext cx="5542550" cy="461110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6765" y="6212278"/>
            <a:ext cx="5316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Main Installation and Maintenance menu</a:t>
            </a:r>
            <a:endParaRPr lang="ko-KR" altLang="en-US" sz="20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78173" y="6212278"/>
            <a:ext cx="4035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Change Method of Installation</a:t>
            </a:r>
            <a:endParaRPr lang="ko-KR" altLang="en-US" sz="20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288505" y="1549061"/>
            <a:ext cx="5614737" cy="4611108"/>
            <a:chOff x="6288505" y="1549061"/>
            <a:chExt cx="5614737" cy="461110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505" y="1549061"/>
              <a:ext cx="5614737" cy="4611108"/>
            </a:xfrm>
            <a:prstGeom prst="rect">
              <a:avLst/>
            </a:prstGeom>
          </p:spPr>
        </p:pic>
        <p:cxnSp>
          <p:nvCxnSpPr>
            <p:cNvPr id="24" name="직선 연결선 23"/>
            <p:cNvCxnSpPr/>
            <p:nvPr/>
          </p:nvCxnSpPr>
          <p:spPr>
            <a:xfrm>
              <a:off x="6785811" y="2611455"/>
              <a:ext cx="158816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725979" y="3528890"/>
              <a:ext cx="12770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725979" y="4629725"/>
              <a:ext cx="10958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05" y="1549060"/>
            <a:ext cx="5614737" cy="4663217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537277" y="2611455"/>
            <a:ext cx="4121623" cy="2233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29158" y="6212278"/>
            <a:ext cx="5741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Select disks to be used for the installation</a:t>
            </a:r>
            <a:endParaRPr lang="ko-KR" altLang="en-US" sz="20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16723" y="6218776"/>
            <a:ext cx="4558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Set primary language environment</a:t>
            </a:r>
            <a:endParaRPr lang="ko-KR" altLang="en-US" sz="20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39" name="사각형 설명선 38"/>
          <p:cNvSpPr/>
          <p:nvPr/>
        </p:nvSpPr>
        <p:spPr>
          <a:xfrm>
            <a:off x="10606704" y="1250253"/>
            <a:ext cx="1296538" cy="1064525"/>
          </a:xfrm>
          <a:prstGeom prst="wedgeRectCallout">
            <a:avLst>
              <a:gd name="adj1" fmla="val -41886"/>
              <a:gd name="adj2" fmla="val 6506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Default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= </a:t>
            </a:r>
            <a:r>
              <a:rPr lang="en-US" altLang="ko-KR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en_US</a:t>
            </a:r>
            <a:endParaRPr lang="ko-KR" altLang="en-US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28861" y="1601170"/>
            <a:ext cx="5542550" cy="4611108"/>
            <a:chOff x="328861" y="1601170"/>
            <a:chExt cx="5542550" cy="4611108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61" y="1601170"/>
              <a:ext cx="5542550" cy="4611108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506765" y="2647525"/>
              <a:ext cx="3563373" cy="12284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54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35" grpId="0" animBg="1"/>
      <p:bldP spid="37" grpId="0"/>
      <p:bldP spid="38" grpId="0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8861" y="376956"/>
            <a:ext cx="915635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02-3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328861" y="351803"/>
            <a:ext cx="142405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28861" y="1420724"/>
            <a:ext cx="142405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52915" y="376956"/>
            <a:ext cx="2652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AIX installation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7039" y="838621"/>
            <a:ext cx="87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DVD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1566100"/>
            <a:ext cx="5539676" cy="46026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60" y="1566099"/>
            <a:ext cx="5593888" cy="46026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64776" y="3207224"/>
            <a:ext cx="4135272" cy="1228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 설명선 4"/>
          <p:cNvSpPr/>
          <p:nvPr/>
        </p:nvSpPr>
        <p:spPr>
          <a:xfrm>
            <a:off x="2101757" y="4793669"/>
            <a:ext cx="3630304" cy="965686"/>
          </a:xfrm>
          <a:prstGeom prst="wedgeRectCallout">
            <a:avLst>
              <a:gd name="adj1" fmla="val -41510"/>
              <a:gd name="adj2" fmla="val -7824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Security models are all set to No by default.</a:t>
            </a:r>
            <a:endParaRPr lang="ko-KR" altLang="en-US" dirty="0">
              <a:solidFill>
                <a:schemeClr val="tx1"/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5697" y="6168788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Security Models</a:t>
            </a:r>
            <a:endParaRPr lang="ko-KR" altLang="en-US" sz="20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345003" y="2006221"/>
            <a:ext cx="409433" cy="2593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 설명선 12"/>
          <p:cNvSpPr/>
          <p:nvPr/>
        </p:nvSpPr>
        <p:spPr>
          <a:xfrm>
            <a:off x="7751929" y="908933"/>
            <a:ext cx="2497540" cy="1023582"/>
          </a:xfrm>
          <a:prstGeom prst="wedgeRectCallout">
            <a:avLst>
              <a:gd name="adj1" fmla="val 48385"/>
              <a:gd name="adj2" fmla="val 6554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X11, CDE, </a:t>
            </a:r>
            <a:r>
              <a:rPr lang="en-US" altLang="ko-KR" sz="1600" dirty="0" err="1" smtClean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WebSM</a:t>
            </a:r>
            <a:r>
              <a:rPr lang="en-US" altLang="ko-KR" sz="1600" dirty="0" smtClean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, Java and other software is installed.</a:t>
            </a:r>
            <a:endParaRPr lang="ko-KR" altLang="en-US" sz="1600" dirty="0">
              <a:solidFill>
                <a:schemeClr val="tx1"/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1110" y="6168788"/>
            <a:ext cx="321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Software install options</a:t>
            </a:r>
            <a:endParaRPr lang="ko-KR" altLang="en-US" sz="20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0" y="1562704"/>
            <a:ext cx="5543637" cy="460608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397087" y="682388"/>
            <a:ext cx="3043450" cy="1583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02" y="1562705"/>
            <a:ext cx="5562346" cy="46060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24969" y="6188079"/>
            <a:ext cx="4343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Install summary and installation</a:t>
            </a:r>
            <a:endParaRPr lang="ko-KR" altLang="en-US" sz="20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05373" y="6163607"/>
            <a:ext cx="3689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Accept license agreements</a:t>
            </a:r>
            <a:endParaRPr lang="ko-KR" altLang="en-US" sz="20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467319" y="3401122"/>
            <a:ext cx="318126" cy="2013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9942" y="4684734"/>
            <a:ext cx="3331954" cy="1277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 설명선 21"/>
          <p:cNvSpPr/>
          <p:nvPr/>
        </p:nvSpPr>
        <p:spPr>
          <a:xfrm>
            <a:off x="4086836" y="3343861"/>
            <a:ext cx="1490597" cy="1043768"/>
          </a:xfrm>
          <a:prstGeom prst="wedgeRectCallout">
            <a:avLst>
              <a:gd name="adj1" fmla="val -39320"/>
              <a:gd name="adj2" fmla="val 6970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Installing</a:t>
            </a:r>
            <a:endParaRPr lang="ko-KR" altLang="en-US" sz="2000" dirty="0">
              <a:solidFill>
                <a:schemeClr val="tx1"/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08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2" grpId="0" animBg="1"/>
      <p:bldP spid="13" grpId="0" animBg="1"/>
      <p:bldP spid="14" grpId="0"/>
      <p:bldP spid="17" grpId="0" animBg="1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8861" y="376956"/>
            <a:ext cx="915635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02-3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328861" y="351803"/>
            <a:ext cx="142405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28861" y="1420724"/>
            <a:ext cx="142405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52915" y="376956"/>
            <a:ext cx="2652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AIX installation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7039" y="838621"/>
            <a:ext cx="87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DVD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86" y="1669618"/>
            <a:ext cx="7449428" cy="4518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5283" y="6174709"/>
            <a:ext cx="413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Installation assistant and login</a:t>
            </a:r>
            <a:endParaRPr lang="ko-KR" altLang="en-US" sz="20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17940" y="4246325"/>
            <a:ext cx="1478071" cy="137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3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8861" y="376956"/>
            <a:ext cx="849913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03-1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328861" y="351803"/>
            <a:ext cx="142405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28861" y="1420724"/>
            <a:ext cx="142405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52915" y="376956"/>
            <a:ext cx="256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Logical Volume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97039" y="838621"/>
            <a:ext cx="468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Logical Volume Manager Components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1439963" y="1336219"/>
            <a:ext cx="9857984" cy="5088289"/>
            <a:chOff x="1167008" y="1300286"/>
            <a:chExt cx="9857984" cy="5088289"/>
          </a:xfrm>
        </p:grpSpPr>
        <p:grpSp>
          <p:nvGrpSpPr>
            <p:cNvPr id="4" name="그룹 3"/>
            <p:cNvGrpSpPr/>
            <p:nvPr/>
          </p:nvGrpSpPr>
          <p:grpSpPr>
            <a:xfrm>
              <a:off x="1167008" y="1300286"/>
              <a:ext cx="9857984" cy="5088289"/>
              <a:chOff x="526093" y="1249881"/>
              <a:chExt cx="9857984" cy="5088289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526093" y="1540701"/>
                <a:ext cx="9857984" cy="4797469"/>
              </a:xfrm>
              <a:prstGeom prst="roundRect">
                <a:avLst/>
              </a:pr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7139836" y="1249881"/>
                <a:ext cx="225876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a드림고딕6" panose="02020600000000000000" pitchFamily="18" charset="-127"/>
                    <a:ea typeface="a드림고딕6" panose="02020600000000000000" pitchFamily="18" charset="-127"/>
                  </a:rPr>
                  <a:t>Volume Group</a:t>
                </a:r>
                <a:endParaRPr lang="ko-KR" altLang="en-US" sz="2400" dirty="0">
                  <a:latin typeface="a드림고딕6" panose="02020600000000000000" pitchFamily="18" charset="-127"/>
                  <a:ea typeface="a드림고딕6" panose="02020600000000000000" pitchFamily="18" charset="-127"/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1681803" y="2380246"/>
              <a:ext cx="2165775" cy="3269293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11453" y="2684515"/>
              <a:ext cx="925045" cy="2610649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8147184" y="3368329"/>
              <a:ext cx="2197289" cy="1293125"/>
              <a:chOff x="7506269" y="3317924"/>
              <a:chExt cx="2197289" cy="1293125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7506269" y="3317924"/>
                <a:ext cx="2197289" cy="1293125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642747" y="3779820"/>
                <a:ext cx="14977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a드림고딕2" panose="02020600000000000000" pitchFamily="18" charset="-127"/>
                    <a:ea typeface="a드림고딕2" panose="02020600000000000000" pitchFamily="18" charset="-127"/>
                  </a:rPr>
                  <a:t>write(data);</a:t>
                </a:r>
                <a:endPara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496997" y="2850455"/>
              <a:ext cx="585294" cy="2273329"/>
              <a:chOff x="5496997" y="2850455"/>
              <a:chExt cx="585294" cy="2273329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5496997" y="2861844"/>
                <a:ext cx="585294" cy="2261940"/>
                <a:chOff x="4856082" y="2811439"/>
                <a:chExt cx="585294" cy="2261940"/>
              </a:xfrm>
            </p:grpSpPr>
            <p:sp>
              <p:nvSpPr>
                <p:cNvPr id="28" name="직사각형 27"/>
                <p:cNvSpPr/>
                <p:nvPr/>
              </p:nvSpPr>
              <p:spPr>
                <a:xfrm>
                  <a:off x="4864847" y="2811439"/>
                  <a:ext cx="567765" cy="226194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0" name="직선 연결선 29"/>
                <p:cNvCxnSpPr/>
                <p:nvPr/>
              </p:nvCxnSpPr>
              <p:spPr>
                <a:xfrm flipV="1">
                  <a:off x="4864847" y="3173506"/>
                  <a:ext cx="567765" cy="59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 flipV="1">
                  <a:off x="4856083" y="3528614"/>
                  <a:ext cx="567765" cy="59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 flipV="1">
                  <a:off x="4862511" y="3908833"/>
                  <a:ext cx="567765" cy="59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/>
                <p:cNvCxnSpPr/>
                <p:nvPr/>
              </p:nvCxnSpPr>
              <p:spPr>
                <a:xfrm flipV="1">
                  <a:off x="4856082" y="4279635"/>
                  <a:ext cx="567765" cy="59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/>
                <p:cNvCxnSpPr/>
                <p:nvPr/>
              </p:nvCxnSpPr>
              <p:spPr>
                <a:xfrm flipV="1">
                  <a:off x="4873611" y="4640934"/>
                  <a:ext cx="567765" cy="59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/>
              <p:cNvSpPr txBox="1"/>
              <p:nvPr/>
            </p:nvSpPr>
            <p:spPr>
              <a:xfrm>
                <a:off x="5609249" y="2850455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a드림고딕5" panose="02020600000000000000" pitchFamily="18" charset="-127"/>
                    <a:ea typeface="a드림고딕5" panose="02020600000000000000" pitchFamily="18" charset="-127"/>
                  </a:rPr>
                  <a:t>1</a:t>
                </a:r>
                <a:endParaRPr lang="ko-KR" altLang="en-US" dirty="0">
                  <a:latin typeface="a드림고딕5" panose="02020600000000000000" pitchFamily="18" charset="-127"/>
                  <a:ea typeface="a드림고딕5" panose="02020600000000000000" pitchFamily="18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626779" y="3230842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a드림고딕5" panose="02020600000000000000" pitchFamily="18" charset="-127"/>
                    <a:ea typeface="a드림고딕5" panose="02020600000000000000" pitchFamily="18" charset="-127"/>
                  </a:rPr>
                  <a:t>2</a:t>
                </a:r>
                <a:endParaRPr lang="ko-KR" altLang="en-US" dirty="0">
                  <a:latin typeface="a드림고딕5" panose="02020600000000000000" pitchFamily="18" charset="-127"/>
                  <a:ea typeface="a드림고딕5" panose="02020600000000000000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623529" y="3600634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a드림고딕5" panose="02020600000000000000" pitchFamily="18" charset="-127"/>
                    <a:ea typeface="a드림고딕5" panose="02020600000000000000" pitchFamily="18" charset="-127"/>
                  </a:rPr>
                  <a:t>3</a:t>
                </a:r>
                <a:endParaRPr lang="ko-KR" altLang="en-US" dirty="0">
                  <a:latin typeface="a드림고딕5" panose="02020600000000000000" pitchFamily="18" charset="-127"/>
                  <a:ea typeface="a드림고딕5" panose="02020600000000000000" pitchFamily="18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623529" y="3982252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a드림고딕5" panose="02020600000000000000" pitchFamily="18" charset="-127"/>
                    <a:ea typeface="a드림고딕5" panose="02020600000000000000" pitchFamily="18" charset="-127"/>
                  </a:rPr>
                  <a:t>4</a:t>
                </a:r>
                <a:endParaRPr lang="ko-KR" altLang="en-US" dirty="0">
                  <a:latin typeface="a드림고딕5" panose="02020600000000000000" pitchFamily="18" charset="-127"/>
                  <a:ea typeface="a드림고딕5" panose="02020600000000000000" pitchFamily="18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623529" y="4309721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a드림고딕5" panose="02020600000000000000" pitchFamily="18" charset="-127"/>
                    <a:ea typeface="a드림고딕5" panose="02020600000000000000" pitchFamily="18" charset="-127"/>
                  </a:rPr>
                  <a:t>x</a:t>
                </a:r>
                <a:endParaRPr lang="ko-KR" altLang="en-US" dirty="0">
                  <a:latin typeface="a드림고딕5" panose="02020600000000000000" pitchFamily="18" charset="-127"/>
                  <a:ea typeface="a드림고딕5" panose="02020600000000000000" pitchFamily="18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623529" y="4664768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a드림고딕5" panose="02020600000000000000" pitchFamily="18" charset="-127"/>
                    <a:ea typeface="a드림고딕5" panose="02020600000000000000" pitchFamily="18" charset="-127"/>
                  </a:rPr>
                  <a:t>y</a:t>
                </a:r>
                <a:endParaRPr lang="ko-KR" altLang="en-US" dirty="0">
                  <a:latin typeface="a드림고딕5" panose="02020600000000000000" pitchFamily="18" charset="-127"/>
                  <a:ea typeface="a드림고딕5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245895" y="2627896"/>
              <a:ext cx="1042451" cy="1269242"/>
              <a:chOff x="2245895" y="2627896"/>
              <a:chExt cx="1042451" cy="1269242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251116" y="2627896"/>
                <a:ext cx="1037230" cy="1269242"/>
                <a:chOff x="6276755" y="2048682"/>
                <a:chExt cx="1037230" cy="1269242"/>
              </a:xfrm>
            </p:grpSpPr>
            <p:sp>
              <p:nvSpPr>
                <p:cNvPr id="7" name="순서도: 자기 디스크 6"/>
                <p:cNvSpPr/>
                <p:nvPr/>
              </p:nvSpPr>
              <p:spPr>
                <a:xfrm>
                  <a:off x="6276755" y="2048682"/>
                  <a:ext cx="1037230" cy="1269242"/>
                </a:xfrm>
                <a:prstGeom prst="flowChartMagneticDisk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" name="직선 연결선 15"/>
                <p:cNvCxnSpPr/>
                <p:nvPr/>
              </p:nvCxnSpPr>
              <p:spPr>
                <a:xfrm>
                  <a:off x="6537278" y="2456597"/>
                  <a:ext cx="0" cy="8613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7003577" y="2456597"/>
                  <a:ext cx="0" cy="8613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자유형 47"/>
              <p:cNvSpPr/>
              <p:nvPr/>
            </p:nvSpPr>
            <p:spPr>
              <a:xfrm>
                <a:off x="2245895" y="3148263"/>
                <a:ext cx="1038726" cy="149019"/>
              </a:xfrm>
              <a:custGeom>
                <a:avLst/>
                <a:gdLst>
                  <a:gd name="connsiteX0" fmla="*/ 0 w 1038726"/>
                  <a:gd name="connsiteY0" fmla="*/ 0 h 149019"/>
                  <a:gd name="connsiteX1" fmla="*/ 248652 w 1038726"/>
                  <a:gd name="connsiteY1" fmla="*/ 120316 h 149019"/>
                  <a:gd name="connsiteX2" fmla="*/ 737937 w 1038726"/>
                  <a:gd name="connsiteY2" fmla="*/ 140369 h 149019"/>
                  <a:gd name="connsiteX3" fmla="*/ 1038726 w 1038726"/>
                  <a:gd name="connsiteY3" fmla="*/ 4011 h 14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726" h="149019">
                    <a:moveTo>
                      <a:pt x="0" y="0"/>
                    </a:moveTo>
                    <a:cubicBezTo>
                      <a:pt x="62831" y="48460"/>
                      <a:pt x="125663" y="96921"/>
                      <a:pt x="248652" y="120316"/>
                    </a:cubicBezTo>
                    <a:cubicBezTo>
                      <a:pt x="371641" y="143711"/>
                      <a:pt x="606258" y="159753"/>
                      <a:pt x="737937" y="140369"/>
                    </a:cubicBezTo>
                    <a:cubicBezTo>
                      <a:pt x="869616" y="120985"/>
                      <a:pt x="963195" y="45453"/>
                      <a:pt x="1038726" y="401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>
                <a:off x="2245895" y="3448190"/>
                <a:ext cx="1038726" cy="149019"/>
              </a:xfrm>
              <a:custGeom>
                <a:avLst/>
                <a:gdLst>
                  <a:gd name="connsiteX0" fmla="*/ 0 w 1038726"/>
                  <a:gd name="connsiteY0" fmla="*/ 0 h 149019"/>
                  <a:gd name="connsiteX1" fmla="*/ 248652 w 1038726"/>
                  <a:gd name="connsiteY1" fmla="*/ 120316 h 149019"/>
                  <a:gd name="connsiteX2" fmla="*/ 737937 w 1038726"/>
                  <a:gd name="connsiteY2" fmla="*/ 140369 h 149019"/>
                  <a:gd name="connsiteX3" fmla="*/ 1038726 w 1038726"/>
                  <a:gd name="connsiteY3" fmla="*/ 4011 h 14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726" h="149019">
                    <a:moveTo>
                      <a:pt x="0" y="0"/>
                    </a:moveTo>
                    <a:cubicBezTo>
                      <a:pt x="62831" y="48460"/>
                      <a:pt x="125663" y="96921"/>
                      <a:pt x="248652" y="120316"/>
                    </a:cubicBezTo>
                    <a:cubicBezTo>
                      <a:pt x="371641" y="143711"/>
                      <a:pt x="606258" y="159753"/>
                      <a:pt x="737937" y="140369"/>
                    </a:cubicBezTo>
                    <a:cubicBezTo>
                      <a:pt x="869616" y="120985"/>
                      <a:pt x="963195" y="45453"/>
                      <a:pt x="1038726" y="401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2242170" y="4115194"/>
              <a:ext cx="1042451" cy="1269242"/>
              <a:chOff x="2245895" y="2627896"/>
              <a:chExt cx="1042451" cy="1269242"/>
            </a:xfrm>
          </p:grpSpPr>
          <p:grpSp>
            <p:nvGrpSpPr>
              <p:cNvPr id="52" name="그룹 51"/>
              <p:cNvGrpSpPr/>
              <p:nvPr/>
            </p:nvGrpSpPr>
            <p:grpSpPr>
              <a:xfrm>
                <a:off x="2251116" y="2627896"/>
                <a:ext cx="1037230" cy="1269242"/>
                <a:chOff x="6276755" y="2048682"/>
                <a:chExt cx="1037230" cy="1269242"/>
              </a:xfrm>
            </p:grpSpPr>
            <p:sp>
              <p:nvSpPr>
                <p:cNvPr id="55" name="순서도: 자기 디스크 54"/>
                <p:cNvSpPr/>
                <p:nvPr/>
              </p:nvSpPr>
              <p:spPr>
                <a:xfrm>
                  <a:off x="6276755" y="2048682"/>
                  <a:ext cx="1037230" cy="1269242"/>
                </a:xfrm>
                <a:prstGeom prst="flowChartMagneticDisk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6" name="직선 연결선 55"/>
                <p:cNvCxnSpPr/>
                <p:nvPr/>
              </p:nvCxnSpPr>
              <p:spPr>
                <a:xfrm>
                  <a:off x="6537278" y="2456597"/>
                  <a:ext cx="0" cy="8613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>
                  <a:off x="7003577" y="2456597"/>
                  <a:ext cx="0" cy="8613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자유형 52"/>
              <p:cNvSpPr/>
              <p:nvPr/>
            </p:nvSpPr>
            <p:spPr>
              <a:xfrm>
                <a:off x="2245895" y="3148263"/>
                <a:ext cx="1038726" cy="149019"/>
              </a:xfrm>
              <a:custGeom>
                <a:avLst/>
                <a:gdLst>
                  <a:gd name="connsiteX0" fmla="*/ 0 w 1038726"/>
                  <a:gd name="connsiteY0" fmla="*/ 0 h 149019"/>
                  <a:gd name="connsiteX1" fmla="*/ 248652 w 1038726"/>
                  <a:gd name="connsiteY1" fmla="*/ 120316 h 149019"/>
                  <a:gd name="connsiteX2" fmla="*/ 737937 w 1038726"/>
                  <a:gd name="connsiteY2" fmla="*/ 140369 h 149019"/>
                  <a:gd name="connsiteX3" fmla="*/ 1038726 w 1038726"/>
                  <a:gd name="connsiteY3" fmla="*/ 4011 h 14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726" h="149019">
                    <a:moveTo>
                      <a:pt x="0" y="0"/>
                    </a:moveTo>
                    <a:cubicBezTo>
                      <a:pt x="62831" y="48460"/>
                      <a:pt x="125663" y="96921"/>
                      <a:pt x="248652" y="120316"/>
                    </a:cubicBezTo>
                    <a:cubicBezTo>
                      <a:pt x="371641" y="143711"/>
                      <a:pt x="606258" y="159753"/>
                      <a:pt x="737937" y="140369"/>
                    </a:cubicBezTo>
                    <a:cubicBezTo>
                      <a:pt x="869616" y="120985"/>
                      <a:pt x="963195" y="45453"/>
                      <a:pt x="1038726" y="401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2245895" y="3448190"/>
                <a:ext cx="1038726" cy="149019"/>
              </a:xfrm>
              <a:custGeom>
                <a:avLst/>
                <a:gdLst>
                  <a:gd name="connsiteX0" fmla="*/ 0 w 1038726"/>
                  <a:gd name="connsiteY0" fmla="*/ 0 h 149019"/>
                  <a:gd name="connsiteX1" fmla="*/ 248652 w 1038726"/>
                  <a:gd name="connsiteY1" fmla="*/ 120316 h 149019"/>
                  <a:gd name="connsiteX2" fmla="*/ 737937 w 1038726"/>
                  <a:gd name="connsiteY2" fmla="*/ 140369 h 149019"/>
                  <a:gd name="connsiteX3" fmla="*/ 1038726 w 1038726"/>
                  <a:gd name="connsiteY3" fmla="*/ 4011 h 14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726" h="149019">
                    <a:moveTo>
                      <a:pt x="0" y="0"/>
                    </a:moveTo>
                    <a:cubicBezTo>
                      <a:pt x="62831" y="48460"/>
                      <a:pt x="125663" y="96921"/>
                      <a:pt x="248652" y="120316"/>
                    </a:cubicBezTo>
                    <a:cubicBezTo>
                      <a:pt x="371641" y="143711"/>
                      <a:pt x="606258" y="159753"/>
                      <a:pt x="737937" y="140369"/>
                    </a:cubicBezTo>
                    <a:cubicBezTo>
                      <a:pt x="869616" y="120985"/>
                      <a:pt x="963195" y="45453"/>
                      <a:pt x="1038726" y="401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871930" y="5675256"/>
              <a:ext cx="1779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Physical</a:t>
              </a:r>
              <a:r>
                <a:rPr lang="ko-KR" altLang="en-US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 </a:t>
              </a:r>
              <a:endParaRPr lang="en-US" altLang="ko-KR" dirty="0" smtClean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  <a:p>
              <a:pPr algn="ctr"/>
              <a:r>
                <a:rPr lang="en-US" altLang="ko-KR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volumes (PVs)</a:t>
              </a:r>
              <a:endParaRPr lang="ko-KR" altLang="en-US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815314" y="5311753"/>
              <a:ext cx="191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Logical</a:t>
              </a:r>
              <a:r>
                <a:rPr lang="ko-KR" altLang="en-US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 </a:t>
              </a:r>
              <a:endParaRPr lang="en-US" altLang="ko-KR" dirty="0" smtClean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  <a:p>
              <a:pPr algn="ctr"/>
              <a:r>
                <a:rPr lang="en-US" altLang="ko-KR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volumes (LVs)</a:t>
              </a:r>
              <a:endParaRPr lang="ko-KR" altLang="en-US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cxnSp>
          <p:nvCxnSpPr>
            <p:cNvPr id="61" name="직선 화살표 연결선 60"/>
            <p:cNvCxnSpPr>
              <a:stCxn id="13" idx="1"/>
            </p:cNvCxnSpPr>
            <p:nvPr/>
          </p:nvCxnSpPr>
          <p:spPr>
            <a:xfrm flipH="1" flipV="1">
              <a:off x="6267836" y="3990251"/>
              <a:ext cx="1879348" cy="246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 flipV="1">
              <a:off x="3163484" y="3361389"/>
              <a:ext cx="2463296" cy="4141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2811242" y="4166128"/>
              <a:ext cx="2780950" cy="10512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/>
            <p:nvPr/>
          </p:nvCxnSpPr>
          <p:spPr>
            <a:xfrm>
              <a:off x="5798408" y="2380246"/>
              <a:ext cx="0" cy="4702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/>
            <p:nvPr/>
          </p:nvCxnSpPr>
          <p:spPr>
            <a:xfrm>
              <a:off x="2761532" y="2224585"/>
              <a:ext cx="0" cy="9515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4922098" y="1682861"/>
              <a:ext cx="191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Logical</a:t>
              </a:r>
              <a:r>
                <a:rPr lang="ko-KR" altLang="en-US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 </a:t>
              </a:r>
              <a:endParaRPr lang="en-US" altLang="ko-KR" dirty="0" smtClean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  <a:p>
              <a:pPr algn="ctr"/>
              <a:r>
                <a:rPr lang="en-US" altLang="ko-KR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partitions (LPs)</a:t>
              </a:r>
              <a:endParaRPr lang="ko-KR" altLang="en-US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928216" y="1599974"/>
              <a:ext cx="191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Physical</a:t>
              </a:r>
              <a:r>
                <a:rPr lang="ko-KR" altLang="en-US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 </a:t>
              </a:r>
              <a:endParaRPr lang="en-US" altLang="ko-KR" dirty="0" smtClean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  <a:p>
              <a:pPr algn="ctr"/>
              <a:r>
                <a:rPr lang="en-US" altLang="ko-KR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partitions (PPs)</a:t>
              </a:r>
              <a:endParaRPr lang="ko-KR" altLang="en-US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323631" y="4679053"/>
              <a:ext cx="191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Application</a:t>
              </a:r>
              <a:endParaRPr lang="ko-KR" altLang="en-US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</p:grpSp>
      <p:sp>
        <p:nvSpPr>
          <p:cNvPr id="80" name="사각형 설명선 79"/>
          <p:cNvSpPr/>
          <p:nvPr/>
        </p:nvSpPr>
        <p:spPr>
          <a:xfrm>
            <a:off x="7547212" y="2194473"/>
            <a:ext cx="2507123" cy="1550918"/>
          </a:xfrm>
          <a:prstGeom prst="wedgeRectCallout">
            <a:avLst>
              <a:gd name="adj1" fmla="val 30881"/>
              <a:gd name="adj2" fmla="val -7465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Largest unit of storage allocation (consist of a group of physical volumes)</a:t>
            </a:r>
            <a:endParaRPr lang="ko-KR" altLang="en-US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81" name="사각형 설명선 80"/>
          <p:cNvSpPr/>
          <p:nvPr/>
        </p:nvSpPr>
        <p:spPr>
          <a:xfrm>
            <a:off x="451204" y="4025772"/>
            <a:ext cx="2507123" cy="1550918"/>
          </a:xfrm>
          <a:prstGeom prst="wedgeRectCallout">
            <a:avLst>
              <a:gd name="adj1" fmla="val 29248"/>
              <a:gd name="adj2" fmla="val 6790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Name for an actual disk or hard drive (can be internally or externally attached)</a:t>
            </a:r>
            <a:endParaRPr lang="ko-KR" altLang="en-US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82" name="사각형 설명선 81"/>
          <p:cNvSpPr/>
          <p:nvPr/>
        </p:nvSpPr>
        <p:spPr>
          <a:xfrm>
            <a:off x="453895" y="2578074"/>
            <a:ext cx="2580592" cy="1550918"/>
          </a:xfrm>
          <a:prstGeom prst="wedgeRectCallout">
            <a:avLst>
              <a:gd name="adj1" fmla="val 35236"/>
              <a:gd name="adj2" fmla="val -7113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Pieces of physical volumes in a volume group (All PVs within a volume group are the same size)</a:t>
            </a:r>
            <a:endParaRPr lang="ko-KR" altLang="en-US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83" name="사각형 설명선 82"/>
          <p:cNvSpPr/>
          <p:nvPr/>
        </p:nvSpPr>
        <p:spPr>
          <a:xfrm>
            <a:off x="7180053" y="4710346"/>
            <a:ext cx="2507123" cy="1550918"/>
          </a:xfrm>
          <a:prstGeom prst="wedgeRectCallout">
            <a:avLst>
              <a:gd name="adj1" fmla="val -61116"/>
              <a:gd name="adj2" fmla="val 1862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Groups of information located on physical volumes</a:t>
            </a:r>
            <a:endParaRPr lang="en-US" altLang="ko-KR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84" name="사각형 설명선 83"/>
          <p:cNvSpPr/>
          <p:nvPr/>
        </p:nvSpPr>
        <p:spPr>
          <a:xfrm>
            <a:off x="2961139" y="2578074"/>
            <a:ext cx="2507123" cy="1550918"/>
          </a:xfrm>
          <a:prstGeom prst="wedgeRectCallout">
            <a:avLst>
              <a:gd name="adj1" fmla="val 37413"/>
              <a:gd name="adj2" fmla="val -6673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Each logical volume consists of one or more logical partitions</a:t>
            </a:r>
            <a:endParaRPr lang="ko-KR" altLang="en-US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19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8861" y="376956"/>
            <a:ext cx="915635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03-2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328861" y="351803"/>
            <a:ext cx="142405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28861" y="1420724"/>
            <a:ext cx="142405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52915" y="376956"/>
            <a:ext cx="256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Logical Volume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1651379"/>
            <a:ext cx="5539676" cy="44355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24" y="1651378"/>
            <a:ext cx="5539675" cy="44355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2915" y="797566"/>
            <a:ext cx="3014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- How to add Volume Group</a:t>
            </a:r>
            <a:endParaRPr lang="ko-KR" altLang="en-US" sz="16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63008" y="613288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# smit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315989" y="2497540"/>
            <a:ext cx="2166698" cy="931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8" y="1651377"/>
            <a:ext cx="5512380" cy="44355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23" y="1651374"/>
            <a:ext cx="5539676" cy="44355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34317" y="6132886"/>
            <a:ext cx="16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# smit </a:t>
            </a:r>
            <a:r>
              <a:rPr lang="en-US" altLang="ko-KR" dirty="0" err="1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mkvg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22557" y="613288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# smit </a:t>
            </a:r>
            <a:r>
              <a:rPr lang="en-US" altLang="ko-KR" dirty="0" err="1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lvm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0" y="1651371"/>
            <a:ext cx="5539677" cy="4435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22" y="1651367"/>
            <a:ext cx="5539677" cy="4435529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2456597" y="2497540"/>
            <a:ext cx="4026090" cy="750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05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501254" y="1815152"/>
            <a:ext cx="2265528" cy="83251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Physical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storage</a:t>
            </a:r>
            <a:endParaRPr lang="ko-KR" altLang="en-US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963236" y="1815152"/>
            <a:ext cx="2265528" cy="83251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Logical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storage</a:t>
            </a:r>
            <a:endParaRPr lang="ko-KR" altLang="en-US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425218" y="1815152"/>
            <a:ext cx="2265528" cy="83251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File systems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141260" y="3441510"/>
            <a:ext cx="2265528" cy="83251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Directories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771565" y="3441510"/>
            <a:ext cx="2265528" cy="83251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Files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8861" y="376956"/>
            <a:ext cx="577402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9114" y="418657"/>
            <a:ext cx="5016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LVM (Logical Volume Manager)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5413737" y="4352498"/>
            <a:ext cx="1392071" cy="1430740"/>
          </a:xfrm>
          <a:prstGeom prst="down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84346" y="5861712"/>
            <a:ext cx="4823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Managed by</a:t>
            </a:r>
          </a:p>
          <a:p>
            <a:pPr algn="ctr"/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Logical Volume Manager (LVM)</a:t>
            </a:r>
            <a:endParaRPr lang="ko-KR" altLang="en-US" sz="24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33167" y="2221190"/>
            <a:ext cx="11259743" cy="3555261"/>
            <a:chOff x="1325559" y="2422458"/>
            <a:chExt cx="9515583" cy="3004543"/>
          </a:xfrm>
        </p:grpSpPr>
        <p:sp>
          <p:nvSpPr>
            <p:cNvPr id="16" name="육각형 15"/>
            <p:cNvSpPr/>
            <p:nvPr/>
          </p:nvSpPr>
          <p:spPr>
            <a:xfrm>
              <a:off x="1325559" y="2422458"/>
              <a:ext cx="2279722" cy="196527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Sizes can 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dynamically increased</a:t>
              </a:r>
              <a:endParaRPr lang="ko-KR" altLang="en-US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7" name="육각형 16"/>
            <p:cNvSpPr/>
            <p:nvPr/>
          </p:nvSpPr>
          <p:spPr>
            <a:xfrm>
              <a:off x="3136163" y="3461723"/>
              <a:ext cx="2279722" cy="196527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Data can be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mirrored for 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availability </a:t>
              </a:r>
              <a:endParaRPr lang="ko-KR" altLang="en-US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8" name="육각형 17"/>
            <p:cNvSpPr/>
            <p:nvPr/>
          </p:nvSpPr>
          <p:spPr>
            <a:xfrm>
              <a:off x="4946767" y="2439847"/>
              <a:ext cx="2279722" cy="196527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Data can be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relocated</a:t>
              </a:r>
              <a:endParaRPr lang="ko-KR" altLang="en-US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9" name="육각형 18"/>
            <p:cNvSpPr/>
            <p:nvPr/>
          </p:nvSpPr>
          <p:spPr>
            <a:xfrm>
              <a:off x="6757371" y="3461723"/>
              <a:ext cx="2279722" cy="196527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LVM statistics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can be collected</a:t>
              </a:r>
              <a:endParaRPr lang="ko-KR" altLang="en-US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>
              <a:off x="8561420" y="2451331"/>
              <a:ext cx="2279722" cy="196527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Data can span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disks</a:t>
              </a:r>
              <a:endParaRPr lang="ko-KR" altLang="en-US" dirty="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82412" y="880322"/>
            <a:ext cx="4808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Benefits of the LVM</a:t>
            </a:r>
            <a:endParaRPr lang="ko-KR" altLang="en-US" sz="3600" dirty="0">
              <a:solidFill>
                <a:schemeClr val="bg1"/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3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862737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04-1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838621"/>
            <a:ext cx="531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System storage overview : LVM commands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9114" y="418657"/>
            <a:ext cx="1825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7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0" y="2002828"/>
            <a:ext cx="5880869" cy="40486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42197" y="6155141"/>
            <a:ext cx="28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Log in as the root user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02876" y="6155141"/>
            <a:ext cx="457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List the file systems on your machine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237027" y="2002828"/>
            <a:ext cx="5858252" cy="4048690"/>
            <a:chOff x="6237027" y="2002828"/>
            <a:chExt cx="5858252" cy="404869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027" y="2002828"/>
              <a:ext cx="5858252" cy="404869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7001300" y="2292824"/>
              <a:ext cx="1705971" cy="1910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78774" y="6155141"/>
            <a:ext cx="34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Execute the command : </a:t>
            </a:r>
            <a:r>
              <a:rPr lang="en-US" altLang="ko-KR" dirty="0" err="1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lsfs</a:t>
            </a:r>
            <a:endParaRPr lang="en-US" altLang="ko-KR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61618" y="6155142"/>
            <a:ext cx="345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Execute the command : </a:t>
            </a:r>
            <a:r>
              <a:rPr lang="en-US" altLang="ko-KR" dirty="0" err="1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lsvg</a:t>
            </a:r>
            <a:endParaRPr lang="ko-KR" altLang="en-US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7641" y="6474206"/>
            <a:ext cx="4766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B0F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The list of all defined file systems on the machine</a:t>
            </a:r>
            <a:endParaRPr lang="ko-KR" altLang="en-US" sz="1400" dirty="0">
              <a:solidFill>
                <a:srgbClr val="00B0F0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641" y="6474207"/>
            <a:ext cx="5060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B0F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The list of all volume groups defined on the machines</a:t>
            </a:r>
            <a:endParaRPr lang="ko-KR" altLang="en-US" sz="1400" dirty="0">
              <a:solidFill>
                <a:srgbClr val="00B0F0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6849" y="2002828"/>
            <a:ext cx="5880869" cy="4048690"/>
            <a:chOff x="96849" y="2002828"/>
            <a:chExt cx="5880869" cy="404869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9" y="2002828"/>
              <a:ext cx="5880869" cy="404869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887104" y="2292824"/>
              <a:ext cx="559559" cy="1910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237025" y="2002828"/>
            <a:ext cx="5858253" cy="4048690"/>
            <a:chOff x="6237025" y="2002828"/>
            <a:chExt cx="5858253" cy="404869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025" y="2002828"/>
              <a:ext cx="5858253" cy="4048690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7001300" y="5199797"/>
              <a:ext cx="660318" cy="1637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31799" y="6131199"/>
            <a:ext cx="5189562" cy="650784"/>
            <a:chOff x="431799" y="6131199"/>
            <a:chExt cx="5189562" cy="650784"/>
          </a:xfrm>
        </p:grpSpPr>
        <p:sp>
          <p:nvSpPr>
            <p:cNvPr id="35" name="직사각형 34"/>
            <p:cNvSpPr/>
            <p:nvPr/>
          </p:nvSpPr>
          <p:spPr>
            <a:xfrm>
              <a:off x="431799" y="6155141"/>
              <a:ext cx="5068249" cy="626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45104" y="6131199"/>
              <a:ext cx="3459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Execute the command : </a:t>
              </a:r>
              <a:r>
                <a:rPr lang="en-US" altLang="ko-KR" dirty="0" err="1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lspv</a:t>
              </a:r>
              <a:endParaRPr lang="ko-KR" altLang="en-US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1799" y="6426322"/>
              <a:ext cx="5189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0B0F0"/>
                  </a:solidFill>
                  <a:latin typeface="a드림고딕2" panose="02020600000000000000" pitchFamily="18" charset="-127"/>
                  <a:ea typeface="a드림고딕2" panose="02020600000000000000" pitchFamily="18" charset="-127"/>
                </a:rPr>
                <a:t>The list of all defined physical volumes on the machine</a:t>
              </a:r>
              <a:endParaRPr lang="ko-KR" altLang="en-US" sz="1400" dirty="0">
                <a:solidFill>
                  <a:srgbClr val="00B0F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815403" y="6131199"/>
            <a:ext cx="5103341" cy="650784"/>
            <a:chOff x="6815403" y="6131199"/>
            <a:chExt cx="5103341" cy="650784"/>
          </a:xfrm>
        </p:grpSpPr>
        <p:sp>
          <p:nvSpPr>
            <p:cNvPr id="36" name="직사각형 35"/>
            <p:cNvSpPr/>
            <p:nvPr/>
          </p:nvSpPr>
          <p:spPr>
            <a:xfrm>
              <a:off x="6850495" y="6155141"/>
              <a:ext cx="5068249" cy="626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50216" y="6131199"/>
              <a:ext cx="454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Execute the command : </a:t>
              </a:r>
              <a:r>
                <a:rPr lang="en-US" altLang="ko-KR" dirty="0" err="1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lsvg</a:t>
              </a:r>
              <a:r>
                <a:rPr lang="en-US" altLang="ko-KR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 –l </a:t>
              </a:r>
              <a:r>
                <a:rPr lang="en-US" altLang="ko-KR" dirty="0" err="1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rootvg</a:t>
              </a:r>
              <a:endParaRPr lang="ko-KR" altLang="en-US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15403" y="6426323"/>
              <a:ext cx="4810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0B0F0"/>
                  </a:solidFill>
                  <a:latin typeface="a드림고딕2" panose="02020600000000000000" pitchFamily="18" charset="-127"/>
                  <a:ea typeface="a드림고딕2" panose="02020600000000000000" pitchFamily="18" charset="-127"/>
                </a:rPr>
                <a:t>A list of all the logical volumes contained in </a:t>
              </a:r>
              <a:r>
                <a:rPr lang="en-US" altLang="ko-KR" sz="1400" dirty="0" err="1" smtClean="0">
                  <a:solidFill>
                    <a:srgbClr val="00B0F0"/>
                  </a:solidFill>
                  <a:latin typeface="a드림고딕2" panose="02020600000000000000" pitchFamily="18" charset="-127"/>
                  <a:ea typeface="a드림고딕2" panose="02020600000000000000" pitchFamily="18" charset="-127"/>
                </a:rPr>
                <a:t>rootvg</a:t>
              </a:r>
              <a:endParaRPr lang="ko-KR" altLang="en-US" sz="1400" dirty="0">
                <a:solidFill>
                  <a:srgbClr val="00B0F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96848" y="2002828"/>
            <a:ext cx="5880870" cy="4048690"/>
            <a:chOff x="96848" y="2002828"/>
            <a:chExt cx="5880870" cy="4048690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8" y="2002828"/>
              <a:ext cx="5880870" cy="4048690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847725" y="4886325"/>
              <a:ext cx="590550" cy="1619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250675" y="2002828"/>
            <a:ext cx="5827593" cy="4048690"/>
            <a:chOff x="6250675" y="2002828"/>
            <a:chExt cx="5827593" cy="404869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675" y="2002828"/>
              <a:ext cx="5827593" cy="4048690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7029450" y="3495675"/>
              <a:ext cx="1200150" cy="2095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3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92845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838621"/>
            <a:ext cx="24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Working with LVM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9114" y="418657"/>
            <a:ext cx="1844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8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02828"/>
            <a:ext cx="5566972" cy="3714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4" y="2002828"/>
            <a:ext cx="5566972" cy="36766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92357" y="5207042"/>
            <a:ext cx="1841912" cy="211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17760" y="4294917"/>
            <a:ext cx="2030706" cy="4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53684" y="5036024"/>
            <a:ext cx="545910" cy="382137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44674" y="5866122"/>
            <a:ext cx="3135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Create a new original VG 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on hdisk2 called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OrigVG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7760" y="5866122"/>
            <a:ext cx="4355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Add free disks – hdisk1 into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rootvg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	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	  hdisk3 into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OrigVG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And check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13713"/>
            <a:ext cx="5566972" cy="37147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4" y="2032763"/>
            <a:ext cx="5566972" cy="36766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92357" y="2785556"/>
            <a:ext cx="982103" cy="203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17760" y="4474262"/>
            <a:ext cx="1757750" cy="318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54759" y="5846113"/>
            <a:ext cx="391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List the VG attributes of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OrigVG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88928" y="5836187"/>
            <a:ext cx="401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Remove</a:t>
            </a:r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disk hdisk3 from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OrigVG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Verify that the disk is no longer 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associated with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OrigVG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853684" y="5227092"/>
            <a:ext cx="395785" cy="191069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69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2" grpId="1"/>
      <p:bldP spid="13" grpId="0"/>
      <p:bldP spid="13" grpId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92845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838621"/>
            <a:ext cx="24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Working with LVM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9114" y="418657"/>
            <a:ext cx="1844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8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02828"/>
            <a:ext cx="5662506" cy="36336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42" y="2002828"/>
            <a:ext cx="5617440" cy="36336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92357" y="2644726"/>
            <a:ext cx="696757" cy="154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92815" y="3093863"/>
            <a:ext cx="1326828" cy="155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89501" y="3249637"/>
            <a:ext cx="699613" cy="13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89502" y="3544029"/>
            <a:ext cx="528284" cy="155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89500" y="3963676"/>
            <a:ext cx="1280905" cy="318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89499" y="5155809"/>
            <a:ext cx="528287" cy="186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36089" y="2711814"/>
            <a:ext cx="3480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The </a:t>
            </a:r>
            <a:r>
              <a:rPr lang="en-US" altLang="ko-KR" sz="1600" dirty="0" err="1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OrigVG</a:t>
            </a:r>
            <a:r>
              <a:rPr lang="en-US" altLang="ko-KR" sz="1600" dirty="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should be in the list</a:t>
            </a:r>
            <a:endParaRPr lang="ko-KR" altLang="en-US" sz="1600" dirty="0">
              <a:solidFill>
                <a:schemeClr val="bg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17" name="직선 화살표 연결선 16"/>
          <p:cNvCxnSpPr>
            <a:endCxn id="15" idx="1"/>
          </p:cNvCxnSpPr>
          <p:nvPr/>
        </p:nvCxnSpPr>
        <p:spPr>
          <a:xfrm flipV="1">
            <a:off x="847865" y="2881091"/>
            <a:ext cx="1188224" cy="106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40303" y="3282484"/>
            <a:ext cx="3893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The </a:t>
            </a:r>
            <a:r>
              <a:rPr lang="en-US" altLang="ko-KR" sz="1600" dirty="0" err="1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OrigVG</a:t>
            </a:r>
            <a:r>
              <a:rPr lang="en-US" altLang="ko-KR" sz="1600" dirty="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should not be in the list</a:t>
            </a:r>
            <a:endParaRPr lang="ko-KR" altLang="en-US" sz="1600" dirty="0">
              <a:solidFill>
                <a:schemeClr val="bg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20" name="직선 화살표 연결선 19"/>
          <p:cNvCxnSpPr>
            <a:endCxn id="19" idx="1"/>
          </p:cNvCxnSpPr>
          <p:nvPr/>
        </p:nvCxnSpPr>
        <p:spPr>
          <a:xfrm flipV="1">
            <a:off x="852079" y="3451761"/>
            <a:ext cx="1188224" cy="106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40303" y="3667492"/>
            <a:ext cx="3480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The </a:t>
            </a:r>
            <a:r>
              <a:rPr lang="en-US" altLang="ko-KR" sz="1600" dirty="0" err="1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OrigVG</a:t>
            </a:r>
            <a:r>
              <a:rPr lang="en-US" altLang="ko-KR" sz="1600" dirty="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should be in the list</a:t>
            </a:r>
            <a:endParaRPr lang="ko-KR" altLang="en-US" sz="1600" dirty="0">
              <a:solidFill>
                <a:schemeClr val="bg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22" name="직선 화살표 연결선 21"/>
          <p:cNvCxnSpPr>
            <a:endCxn id="21" idx="1"/>
          </p:cNvCxnSpPr>
          <p:nvPr/>
        </p:nvCxnSpPr>
        <p:spPr>
          <a:xfrm flipV="1">
            <a:off x="852079" y="3836769"/>
            <a:ext cx="1188224" cy="106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36089" y="5228464"/>
            <a:ext cx="3893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The </a:t>
            </a:r>
            <a:r>
              <a:rPr lang="en-US" altLang="ko-KR" sz="1600" dirty="0" err="1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OrigVG</a:t>
            </a:r>
            <a:r>
              <a:rPr lang="en-US" altLang="ko-KR" sz="1600" dirty="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should not be in the list</a:t>
            </a:r>
            <a:endParaRPr lang="ko-KR" altLang="en-US" sz="1600" dirty="0">
              <a:solidFill>
                <a:schemeClr val="bg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 flipV="1">
            <a:off x="847865" y="5397741"/>
            <a:ext cx="1188224" cy="106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784209" y="4227342"/>
            <a:ext cx="858129" cy="879230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05711" y="3667492"/>
            <a:ext cx="1990578" cy="16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05711" y="4122790"/>
            <a:ext cx="499403" cy="16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005711" y="5021933"/>
            <a:ext cx="703384" cy="16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677893" y="4207428"/>
            <a:ext cx="858129" cy="879230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505114" y="5893821"/>
            <a:ext cx="362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Reimport and activate the VG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63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/>
      <p:bldP spid="15" grpId="1"/>
      <p:bldP spid="19" grpId="0"/>
      <p:bldP spid="19" grpId="1"/>
      <p:bldP spid="21" grpId="0"/>
      <p:bldP spid="21" grpId="1"/>
      <p:bldP spid="23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851515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00-1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67999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418657"/>
            <a:ext cx="3457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The roll of the team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356116" y="1355846"/>
            <a:ext cx="3835021" cy="2399647"/>
            <a:chOff x="1356116" y="1355846"/>
            <a:chExt cx="3835021" cy="239964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356116" y="1585499"/>
              <a:ext cx="3835021" cy="2169994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36111" y="1355846"/>
              <a:ext cx="106952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강유은</a:t>
              </a:r>
              <a:endParaRPr lang="ko-KR" altLang="en-US" sz="2400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138" y="2816299"/>
              <a:ext cx="762245" cy="76224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7008514" y="1355846"/>
            <a:ext cx="3835021" cy="2399647"/>
            <a:chOff x="7008514" y="1355846"/>
            <a:chExt cx="3835021" cy="239964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008514" y="1585499"/>
              <a:ext cx="3835021" cy="2169994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96872" y="1355846"/>
              <a:ext cx="10583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유호경</a:t>
              </a:r>
              <a:endParaRPr lang="ko-KR" altLang="en-US" sz="2400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9168" y="2914177"/>
              <a:ext cx="664367" cy="664367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1353362" y="4234924"/>
            <a:ext cx="3835021" cy="2379521"/>
            <a:chOff x="1353362" y="4234924"/>
            <a:chExt cx="3835021" cy="237952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353362" y="4444451"/>
              <a:ext cx="3835021" cy="2169994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4926" y="4234924"/>
              <a:ext cx="105189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윤기성</a:t>
              </a:r>
              <a:endParaRPr lang="ko-KR" altLang="en-US" sz="2400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5853" y="5746511"/>
              <a:ext cx="847244" cy="847244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08514" y="4236282"/>
            <a:ext cx="3895605" cy="2378163"/>
            <a:chOff x="7008514" y="4236282"/>
            <a:chExt cx="3895605" cy="2378163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008514" y="4444451"/>
              <a:ext cx="3835021" cy="2169994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96874" y="4236282"/>
              <a:ext cx="107273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차성훈</a:t>
              </a:r>
              <a:endParaRPr lang="ko-KR" altLang="en-US" sz="2400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83" y="5708170"/>
              <a:ext cx="785536" cy="785536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2071698" y="2182382"/>
            <a:ext cx="2398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Exercise 9 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Step-by-step </a:t>
            </a:r>
            <a:r>
              <a:rPr lang="ko-KR" altLang="en-US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캡처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DLPAR, File System</a:t>
            </a:r>
          </a:p>
          <a:p>
            <a:pPr algn="ctr"/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개념 설명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10821" y="2070331"/>
            <a:ext cx="2444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Exercise 7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Step-by-step </a:t>
            </a:r>
            <a:r>
              <a:rPr lang="ko-KR" altLang="en-US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캡처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LPAR, HMC </a:t>
            </a:r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개념 설명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PPT </a:t>
            </a:r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제작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14030" y="4900609"/>
            <a:ext cx="2303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Exercise 8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Step-by-step </a:t>
            </a:r>
            <a:r>
              <a:rPr lang="ko-KR" altLang="en-US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캡처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가상화 개념 설명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조장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10821" y="4907222"/>
            <a:ext cx="2600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이중화 개념 설명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Time Table </a:t>
            </a:r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작성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AIX </a:t>
            </a:r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설치 개념 설명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ko-KR" altLang="en-US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및 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Step-by-step </a:t>
            </a:r>
            <a:r>
              <a:rPr lang="ko-KR" altLang="en-US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캡처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5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92845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838621"/>
            <a:ext cx="24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Working with LVM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02828"/>
            <a:ext cx="5662506" cy="36336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46" y="2002828"/>
            <a:ext cx="5662506" cy="36336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92357" y="3657599"/>
            <a:ext cx="1404954" cy="33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92356" y="4863993"/>
            <a:ext cx="2073465" cy="2959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28861" y="4272323"/>
            <a:ext cx="186766" cy="1767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77102" y="2766252"/>
            <a:ext cx="1083449" cy="184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79942" y="5843534"/>
            <a:ext cx="336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Convert and rename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OrigVG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62378" y="5843534"/>
            <a:ext cx="3325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List the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ScaleVG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attributes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02828"/>
            <a:ext cx="5662506" cy="3676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46" y="2002828"/>
            <a:ext cx="5662506" cy="3633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92355" y="2629961"/>
            <a:ext cx="2543121" cy="320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55156" y="2881091"/>
            <a:ext cx="768464" cy="835503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92355" y="3692849"/>
            <a:ext cx="2948704" cy="187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2355" y="3983823"/>
            <a:ext cx="1274761" cy="187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89154" y="4599110"/>
            <a:ext cx="1274761" cy="187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89153" y="5214397"/>
            <a:ext cx="1565557" cy="161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89153" y="5376044"/>
            <a:ext cx="2192363" cy="170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10614" y="2265190"/>
            <a:ext cx="3506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Extend</a:t>
            </a:r>
            <a:r>
              <a:rPr lang="ko-KR" altLang="en-US" sz="1600" dirty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ScaleVG</a:t>
            </a:r>
            <a:r>
              <a:rPr lang="en-US" altLang="ko-KR" sz="1600" dirty="0" smtClean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to include disks</a:t>
            </a:r>
            <a:endParaRPr lang="ko-KR" altLang="en-US" sz="1600" dirty="0"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090" y="3352665"/>
            <a:ext cx="3500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Add a logical volume to </a:t>
            </a:r>
            <a:r>
              <a:rPr lang="en-US" altLang="ko-KR" sz="1600" dirty="0" err="1" smtClean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ScaleVG</a:t>
            </a:r>
            <a:endParaRPr lang="ko-KR" altLang="en-US" sz="1600" dirty="0"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5060" y="4881063"/>
            <a:ext cx="4185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Increase the size of datalv1 by 10 LPs</a:t>
            </a:r>
            <a:endParaRPr lang="ko-KR" altLang="en-US" sz="1600" dirty="0"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1516" y="5267368"/>
            <a:ext cx="2287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Create a mirror copy</a:t>
            </a:r>
            <a:endParaRPr lang="ko-KR" altLang="en-US" sz="1600" dirty="0"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77102" y="2031169"/>
            <a:ext cx="1083449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291234" y="5843534"/>
            <a:ext cx="3807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Verify a copy of the data was 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successfully mirrored to hdisk3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89114" y="418657"/>
            <a:ext cx="1844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8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35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3" grpId="1"/>
      <p:bldP spid="14" grpId="0"/>
      <p:bldP spid="14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8" grpId="0" animBg="1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92845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838621"/>
            <a:ext cx="24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Working with LVM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02828"/>
            <a:ext cx="5614739" cy="36533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9" y="2002828"/>
            <a:ext cx="5614739" cy="365338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92356" y="5154915"/>
            <a:ext cx="4540093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8223" y="5746750"/>
            <a:ext cx="5576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Create a striped logical volume named </a:t>
            </a:r>
            <a:r>
              <a:rPr lang="en-US" altLang="ko-KR" dirty="0" err="1" smtClean="0">
                <a:solidFill>
                  <a:srgbClr val="0070C0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stripelv</a:t>
            </a:r>
            <a:endParaRPr lang="ko-KR" altLang="en-US" dirty="0">
              <a:solidFill>
                <a:srgbClr val="0070C0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04207" y="4565466"/>
            <a:ext cx="1371444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75336" y="5741432"/>
            <a:ext cx="3924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Check to see how many PPs 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have been created on each disk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12650"/>
            <a:ext cx="5614739" cy="36435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8" y="2002827"/>
            <a:ext cx="5614739" cy="365339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92356" y="2489397"/>
            <a:ext cx="1333921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 설명선 15"/>
          <p:cNvSpPr/>
          <p:nvPr/>
        </p:nvSpPr>
        <p:spPr>
          <a:xfrm>
            <a:off x="2426277" y="2827002"/>
            <a:ext cx="2121183" cy="1211209"/>
          </a:xfrm>
          <a:prstGeom prst="wedgeRectCallout">
            <a:avLst>
              <a:gd name="adj1" fmla="val -44159"/>
              <a:gd name="adj2" fmla="val -6826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lslv</a:t>
            </a:r>
            <a:r>
              <a:rPr lang="en-US" altLang="ko-KR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stripelv</a:t>
            </a:r>
            <a:endParaRPr lang="en-US" altLang="ko-KR" dirty="0" smtClean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- Shows the stripe size and stripe width</a:t>
            </a:r>
            <a:endParaRPr lang="ko-KR" altLang="en-US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9875" y="5741432"/>
            <a:ext cx="4627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Check that the LPs have been striped</a:t>
            </a:r>
          </a:p>
          <a:p>
            <a:pPr algn="ctr"/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(shows that the LPs are distributed)</a:t>
            </a:r>
            <a:endParaRPr lang="ko-KR" altLang="en-US" dirty="0">
              <a:solidFill>
                <a:srgbClr val="0070C0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04207" y="4703608"/>
            <a:ext cx="1167438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213763" y="5154915"/>
            <a:ext cx="218941" cy="2189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6667309" y="5481805"/>
            <a:ext cx="24629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412232" y="5874013"/>
            <a:ext cx="365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Delete logical volume,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stripelv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89114" y="418657"/>
            <a:ext cx="1844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8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57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0" grpId="1"/>
      <p:bldP spid="11" grpId="0" animBg="1"/>
      <p:bldP spid="12" grpId="0"/>
      <p:bldP spid="12" grpId="1"/>
      <p:bldP spid="15" grpId="0" animBg="1"/>
      <p:bldP spid="16" grpId="0" animBg="1"/>
      <p:bldP spid="17" grpId="0"/>
      <p:bldP spid="18" grpId="0" animBg="1"/>
      <p:bldP spid="20" grpId="0" animBg="1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92845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838621"/>
            <a:ext cx="24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Working with LVM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02828"/>
            <a:ext cx="5526029" cy="3705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71" y="2012353"/>
            <a:ext cx="5526029" cy="36957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10457" y="2785556"/>
            <a:ext cx="3315546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92357" y="4140833"/>
            <a:ext cx="1281370" cy="201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92356" y="4764100"/>
            <a:ext cx="2534507" cy="160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92356" y="4924441"/>
            <a:ext cx="1281371" cy="190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8119" y="2447002"/>
            <a:ext cx="5296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Add another logical volume to </a:t>
            </a:r>
            <a:r>
              <a:rPr lang="en-US" altLang="ko-KR" sz="1600" dirty="0" err="1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ScaleVG</a:t>
            </a:r>
            <a:r>
              <a:rPr lang="en-US" altLang="ko-KR" sz="1600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, on hdisk4</a:t>
            </a:r>
            <a:endParaRPr lang="ko-KR" altLang="en-US" sz="1600" dirty="0">
              <a:solidFill>
                <a:schemeClr val="bg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63" y="3782280"/>
            <a:ext cx="4869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Display current location of the datalv2 LPARs</a:t>
            </a:r>
            <a:endParaRPr lang="ko-KR" altLang="en-US" sz="1600" dirty="0">
              <a:solidFill>
                <a:schemeClr val="bg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3727" y="4850258"/>
            <a:ext cx="357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Migrate the LV datalv2 to hdisk2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And check</a:t>
            </a:r>
            <a:endParaRPr lang="ko-KR" altLang="en-US" sz="1600" dirty="0">
              <a:solidFill>
                <a:schemeClr val="bg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1627" y="5378824"/>
            <a:ext cx="1859536" cy="199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99697" y="5862918"/>
            <a:ext cx="4448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Reduce the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ScaleVG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volume group to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not include hdisk4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02828"/>
            <a:ext cx="5526029" cy="36957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71" y="2012353"/>
            <a:ext cx="5526029" cy="371475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062260" y="2465497"/>
            <a:ext cx="1705970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62260" y="3077504"/>
            <a:ext cx="1311467" cy="161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58319" y="3237221"/>
            <a:ext cx="1190030" cy="161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136260" y="4938952"/>
            <a:ext cx="1889405" cy="161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136259" y="5378824"/>
            <a:ext cx="2357365" cy="161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38685" y="5862918"/>
            <a:ext cx="534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Create a boot image on hdisk1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Update the normal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bootlist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to include hdisk1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8131" y="5836276"/>
            <a:ext cx="4167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Accepting all the default options, 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mirror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rootvg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to hdisk1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50126" y="3224330"/>
            <a:ext cx="3445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Display the LV in the </a:t>
            </a:r>
            <a:r>
              <a:rPr lang="en-US" altLang="ko-KR" sz="1600" dirty="0" err="1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rootvg</a:t>
            </a:r>
            <a:r>
              <a:rPr lang="en-US" altLang="ko-KR" sz="1600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to 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see that there are mirrored</a:t>
            </a:r>
            <a:endParaRPr lang="ko-KR" altLang="en-US" sz="1600" dirty="0">
              <a:solidFill>
                <a:schemeClr val="bg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89114" y="418657"/>
            <a:ext cx="1844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8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11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/>
      <p:bldP spid="13" grpId="1"/>
      <p:bldP spid="14" grpId="0"/>
      <p:bldP spid="14" grpId="1"/>
      <p:bldP spid="15" grpId="0"/>
      <p:bldP spid="16" grpId="0" animBg="1"/>
      <p:bldP spid="17" grpId="0"/>
      <p:bldP spid="17" grpId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6" grpId="0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92845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838621"/>
            <a:ext cx="24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Working with LVM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02828"/>
            <a:ext cx="5635211" cy="3695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989" y="1998065"/>
            <a:ext cx="5635211" cy="37052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92357" y="2632744"/>
            <a:ext cx="1029290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79813" y="2632744"/>
            <a:ext cx="1507364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31799" y="5698528"/>
            <a:ext cx="507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List the volume group attributes of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rootvg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63516" y="5706782"/>
            <a:ext cx="583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List all the logical volumes in each volume group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31403"/>
            <a:ext cx="5635211" cy="36671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28" y="1998065"/>
            <a:ext cx="5615772" cy="36766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92356" y="3850784"/>
            <a:ext cx="2477437" cy="231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79813" y="3197116"/>
            <a:ext cx="1276681" cy="231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1862" y="5698528"/>
            <a:ext cx="601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Query the physical volumes in both volume groups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7212" y="5706782"/>
            <a:ext cx="402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List all logical volumes on hdisk1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1988145"/>
            <a:ext cx="5635211" cy="37147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92" y="2012158"/>
            <a:ext cx="5615772" cy="37052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10458" y="2478497"/>
            <a:ext cx="1219788" cy="179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08259" y="2027741"/>
            <a:ext cx="1081231" cy="179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04122" y="5727103"/>
            <a:ext cx="588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List the physical volume partition map for hdisk1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5959" y="5739792"/>
            <a:ext cx="530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List the logical volume attributes of datalv1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89114" y="418657"/>
            <a:ext cx="1844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8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29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1" grpId="1"/>
      <p:bldP spid="12" grpId="0"/>
      <p:bldP spid="12" grpId="1"/>
      <p:bldP spid="15" grpId="0" animBg="1"/>
      <p:bldP spid="16" grpId="0" animBg="1"/>
      <p:bldP spid="17" grpId="0"/>
      <p:bldP spid="17" grpId="1"/>
      <p:bldP spid="18" grpId="0"/>
      <p:bldP spid="18" grpId="1"/>
      <p:bldP spid="21" grpId="0" animBg="1"/>
      <p:bldP spid="22" grpId="0" animBg="1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92845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838621"/>
            <a:ext cx="24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Working with LVM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" y="2002828"/>
            <a:ext cx="5580620" cy="3686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27" y="2002827"/>
            <a:ext cx="5580621" cy="36861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92357" y="4743018"/>
            <a:ext cx="1255058" cy="197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99647" y="2030123"/>
            <a:ext cx="1255058" cy="197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21312" y="5878593"/>
            <a:ext cx="457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Discover which disk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datalv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is mirrored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70245" y="4940490"/>
            <a:ext cx="2593074" cy="641444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36107" y="5878593"/>
            <a:ext cx="353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Display the detailed mapping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678675"/>
            <a:ext cx="12192000" cy="4763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11" y="1576387"/>
            <a:ext cx="6441743" cy="410838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836333" y="3797061"/>
            <a:ext cx="2133146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836333" y="4637115"/>
            <a:ext cx="2133146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36332" y="5146046"/>
            <a:ext cx="2259667" cy="3311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836332" y="5775657"/>
            <a:ext cx="467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Reduce the mirroring and update</a:t>
            </a:r>
            <a:b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</a:b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the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bootlist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and clear the boot record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89114" y="418657"/>
            <a:ext cx="1844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8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0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6" grpId="0" animBg="1"/>
      <p:bldP spid="17" grpId="0" animBg="1"/>
      <p:bldP spid="18" grpId="0" animBg="1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930063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04-3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418657"/>
            <a:ext cx="202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File System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67" y="1911130"/>
            <a:ext cx="7833936" cy="30357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93892" y="5104263"/>
            <a:ext cx="10642932" cy="154219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Known as a system for managing files that are stored in the auxiliary memory unit </a:t>
            </a:r>
            <a:endParaRPr lang="en-US" altLang="ko-KR" dirty="0" smtClean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and </a:t>
            </a:r>
            <a:r>
              <a:rPr lang="ko-KR" altLang="en-US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that the operating system. In some cases, each of the files and the structure </a:t>
            </a:r>
            <a:endParaRPr lang="en-US" altLang="ko-KR" dirty="0" smtClean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stored </a:t>
            </a:r>
            <a:r>
              <a:rPr lang="ko-KR" altLang="en-US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in the auxiliary storage device.</a:t>
            </a:r>
          </a:p>
        </p:txBody>
      </p:sp>
    </p:spTree>
    <p:extLst>
      <p:ext uri="{BB962C8B-B14F-4D97-AF65-F5344CB8AC3E}">
        <p14:creationId xmlns:p14="http://schemas.microsoft.com/office/powerpoint/2010/main" val="12909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942887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04-4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838621"/>
            <a:ext cx="344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File System administration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9114" y="418657"/>
            <a:ext cx="1838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9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" y="2002827"/>
            <a:ext cx="5882185" cy="38793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182" y="2002827"/>
            <a:ext cx="5736609" cy="387935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28048" y="4776716"/>
            <a:ext cx="3572065" cy="150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87654" y="4926841"/>
            <a:ext cx="1255594" cy="150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92357" y="5889049"/>
            <a:ext cx="387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Create an enhanced file system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8968" y="5889049"/>
            <a:ext cx="490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List all of the logical volumes in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ScaleVG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" y="2002827"/>
            <a:ext cx="5882186" cy="39475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183" y="2002827"/>
            <a:ext cx="5736608" cy="394759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41695" y="4053384"/>
            <a:ext cx="1705970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24131" y="4831306"/>
            <a:ext cx="1119116" cy="136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24131" y="4981432"/>
            <a:ext cx="1310185" cy="177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84448" y="5934668"/>
            <a:ext cx="533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View the stanza in the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etc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filesystems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file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07371" y="5895914"/>
            <a:ext cx="533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Mount the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datafs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file systems and recheck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9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/>
      <p:bldP spid="2" grpId="1"/>
      <p:bldP spid="13" grpId="0"/>
      <p:bldP spid="13" grpId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942887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04-4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838621"/>
            <a:ext cx="344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File System administration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0" y="2511759"/>
            <a:ext cx="5621563" cy="28694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1" y="2002828"/>
            <a:ext cx="5800300" cy="386813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64776" y="2690022"/>
            <a:ext cx="4121624" cy="362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65903" y="5870959"/>
            <a:ext cx="314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Create an enhanced JFS2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16347" y="2286164"/>
            <a:ext cx="1177569" cy="153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05131" y="5870959"/>
            <a:ext cx="335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Mount file system /datafs1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0" y="2002828"/>
            <a:ext cx="5621563" cy="386813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1" y="2002828"/>
            <a:ext cx="5800300" cy="384961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92357" y="2416225"/>
            <a:ext cx="1022193" cy="168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14111" y="5864556"/>
            <a:ext cx="430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List the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filesystems</a:t>
            </a:r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characteristics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3301779" y="3089944"/>
            <a:ext cx="1638267" cy="1106312"/>
          </a:xfrm>
          <a:prstGeom prst="wedgeRectCallout">
            <a:avLst>
              <a:gd name="adj1" fmla="val 67541"/>
              <a:gd name="adj2" fmla="val -4856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The Auto attribute should have a value of </a:t>
            </a:r>
            <a:r>
              <a:rPr lang="en-US" altLang="ko-KR" sz="1600" dirty="0" smtClean="0">
                <a:solidFill>
                  <a:srgbClr val="0070C0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no.</a:t>
            </a:r>
            <a:endParaRPr lang="ko-KR" altLang="en-US" sz="1600" dirty="0">
              <a:solidFill>
                <a:srgbClr val="0070C0"/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63947" y="5870959"/>
            <a:ext cx="469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Change the file system characteristics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Check the value of the Auto attribute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16347" y="3166533"/>
            <a:ext cx="1527578" cy="136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16347" y="3312167"/>
            <a:ext cx="1052386" cy="150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 설명선 23"/>
          <p:cNvSpPr/>
          <p:nvPr/>
        </p:nvSpPr>
        <p:spPr>
          <a:xfrm>
            <a:off x="9628544" y="4112382"/>
            <a:ext cx="1638267" cy="1106312"/>
          </a:xfrm>
          <a:prstGeom prst="wedgeRectCallout">
            <a:avLst>
              <a:gd name="adj1" fmla="val 65590"/>
              <a:gd name="adj2" fmla="val -5948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The Auto attribute is now </a:t>
            </a:r>
            <a:r>
              <a:rPr lang="en-US" altLang="ko-KR" sz="1600" dirty="0" smtClean="0">
                <a:solidFill>
                  <a:srgbClr val="0070C0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yes.</a:t>
            </a:r>
            <a:endParaRPr lang="ko-KR" altLang="en-US" sz="1600" dirty="0">
              <a:solidFill>
                <a:srgbClr val="0070C0"/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89114" y="418657"/>
            <a:ext cx="1838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9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26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3" grpId="1"/>
      <p:bldP spid="14" grpId="0" animBg="1"/>
      <p:bldP spid="15" grpId="0"/>
      <p:bldP spid="15" grpId="1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942887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04-4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838621"/>
            <a:ext cx="344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File System administration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02828"/>
            <a:ext cx="5577561" cy="38930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66" y="3033736"/>
            <a:ext cx="5554638" cy="183118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110456" y="2298987"/>
            <a:ext cx="1906441" cy="444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10456" y="3744686"/>
            <a:ext cx="2242344" cy="162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10456" y="3907407"/>
            <a:ext cx="1141332" cy="179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06332" y="3043613"/>
            <a:ext cx="2923872" cy="385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806332" y="3626498"/>
            <a:ext cx="2077897" cy="460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07369" y="5895833"/>
            <a:ext cx="492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Change the mount point back to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datafs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0445" y="5890877"/>
            <a:ext cx="503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Create a file in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datafs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called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hello_world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16897" y="2367204"/>
            <a:ext cx="2382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Unmount the file system</a:t>
            </a:r>
            <a:endParaRPr lang="ko-KR" altLang="en-US" sz="1400" dirty="0">
              <a:solidFill>
                <a:schemeClr val="bg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39268" y="3564436"/>
            <a:ext cx="2453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Remount the LV to a new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Directory mount point</a:t>
            </a:r>
            <a:endParaRPr lang="ko-KR" altLang="en-US" sz="1400" dirty="0">
              <a:solidFill>
                <a:schemeClr val="bg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38" r="125" b="-245"/>
          <a:stretch/>
        </p:blipFill>
        <p:spPr>
          <a:xfrm>
            <a:off x="6305266" y="3000726"/>
            <a:ext cx="5554638" cy="18641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3666" y="1790056"/>
            <a:ext cx="5973170" cy="4171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84"/>
          <a:stretch/>
        </p:blipFill>
        <p:spPr>
          <a:xfrm>
            <a:off x="328860" y="2863792"/>
            <a:ext cx="5577561" cy="202093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110456" y="3145495"/>
            <a:ext cx="1057557" cy="179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10456" y="3604729"/>
            <a:ext cx="1906441" cy="179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10456" y="3924493"/>
            <a:ext cx="1057557" cy="171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10456" y="4375645"/>
            <a:ext cx="1906441" cy="179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0" y="5032799"/>
            <a:ext cx="6081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Display the size of the file system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datafs</a:t>
            </a:r>
            <a:endParaRPr lang="en-US" altLang="ko-KR" dirty="0" smtClean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Increase the size of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datafs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by 500MB</a:t>
            </a:r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and check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Decrease the size of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datafs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by 300MB and check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073055" y="3024451"/>
            <a:ext cx="1205064" cy="349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390694" y="5309798"/>
            <a:ext cx="538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Remove file system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datafs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from the system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89114" y="418657"/>
            <a:ext cx="1838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9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9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6" grpId="1"/>
      <p:bldP spid="17" grpId="0"/>
      <p:bldP spid="17" grpId="1"/>
      <p:bldP spid="2" grpId="0"/>
      <p:bldP spid="18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942887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04-4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838621"/>
            <a:ext cx="344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File System administration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80"/>
          <a:stretch/>
        </p:blipFill>
        <p:spPr>
          <a:xfrm>
            <a:off x="328861" y="3429000"/>
            <a:ext cx="5518625" cy="12974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27" y="1978924"/>
            <a:ext cx="5660892" cy="38801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10457" y="3450703"/>
            <a:ext cx="869068" cy="19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13899" y="2261451"/>
            <a:ext cx="712781" cy="157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58924" y="3702817"/>
            <a:ext cx="3514043" cy="39188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42499" y="2419351"/>
            <a:ext cx="1718621" cy="160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585094" y="5894243"/>
            <a:ext cx="496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Change current working directory to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var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0" y="2002828"/>
            <a:ext cx="5565729" cy="38562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096000" y="1760561"/>
            <a:ext cx="5801919" cy="4133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92"/>
          <a:stretch/>
        </p:blipFill>
        <p:spPr>
          <a:xfrm>
            <a:off x="6237027" y="3716838"/>
            <a:ext cx="5660892" cy="5774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09974" y="2286531"/>
            <a:ext cx="1990253" cy="225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42499" y="3780333"/>
            <a:ext cx="3443698" cy="218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31491" y="6007614"/>
            <a:ext cx="3968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List the size of all the top level 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directories in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var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0" y="5861481"/>
            <a:ext cx="6049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Generate a list of all the file in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tmp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Which have not been changed in the last 24 hours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89114" y="418657"/>
            <a:ext cx="1838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9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76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3" grpId="1"/>
      <p:bldP spid="16" grpId="0" animBg="1"/>
      <p:bldP spid="17" grpId="0" animBg="1"/>
      <p:bldP spid="18" grpId="0" animBg="1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8861" y="376956"/>
            <a:ext cx="91723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00-2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>
            <a:off x="467999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89114" y="418657"/>
            <a:ext cx="1904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Time Table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604506"/>
              </p:ext>
            </p:extLst>
          </p:nvPr>
        </p:nvGraphicFramePr>
        <p:xfrm>
          <a:off x="1251671" y="1538532"/>
          <a:ext cx="9688658" cy="505992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4094"/>
                <a:gridCol w="1384094"/>
                <a:gridCol w="1384094"/>
                <a:gridCol w="1384094"/>
                <a:gridCol w="1384094"/>
                <a:gridCol w="1384094"/>
                <a:gridCol w="1384094"/>
              </a:tblGrid>
              <a:tr h="6299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000" dirty="0">
                        <a:solidFill>
                          <a:schemeClr val="bg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7/10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7/13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7/14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7/15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7/16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smtClean="0">
                          <a:solidFill>
                            <a:schemeClr val="bg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7/17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6299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10:00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계획 및 역할분담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초기 구성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1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차 수정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차 수정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차 수정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피드백 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및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4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차 수정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9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11:00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이중화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가상화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부분 추가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AIX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 설치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부분 추가 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9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12:00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자료 수집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9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smtClean="0">
                          <a:solidFill>
                            <a:schemeClr val="tx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13:00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Exercise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부분 추가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및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차 정리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9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14:00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차 정리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대본 작성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및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</a:t>
                      </a:r>
                    </a:p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최종 정리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9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15:00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차 정리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9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a드림고딕6" panose="02020600000000000000" pitchFamily="18" charset="-127"/>
                          <a:ea typeface="a드림고딕6" panose="02020600000000000000" pitchFamily="18" charset="-127"/>
                        </a:rPr>
                        <a:t>16:00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드림고딕6" panose="02020600000000000000" pitchFamily="18" charset="-127"/>
                        <a:ea typeface="a드림고딕6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PPT 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드림고딕4" panose="02020600000000000000" pitchFamily="18" charset="-127"/>
                          <a:ea typeface="a드림고딕4" panose="02020600000000000000" pitchFamily="18" charset="-127"/>
                        </a:rPr>
                        <a:t>차 정리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드림고딕4" panose="02020600000000000000" pitchFamily="18" charset="-127"/>
                        <a:ea typeface="a드림고딕4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9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942887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04-4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838621"/>
            <a:ext cx="344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File System administration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8" y="2002828"/>
            <a:ext cx="5568470" cy="40486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26" y="2002828"/>
            <a:ext cx="5735423" cy="40486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58924" y="2298987"/>
            <a:ext cx="2876348" cy="212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225270" y="2298987"/>
            <a:ext cx="2218981" cy="212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7694" y="6163011"/>
            <a:ext cx="524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Generate a log listing of the identified files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07622" y="6059389"/>
            <a:ext cx="3409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Create a directory in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tmp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, </a:t>
            </a:r>
          </a:p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named :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consider_archiving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8" y="2002828"/>
            <a:ext cx="5568470" cy="40486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26" y="2002828"/>
            <a:ext cx="5735423" cy="404869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258923" y="2448808"/>
            <a:ext cx="3032065" cy="174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7694" y="2623252"/>
            <a:ext cx="2604647" cy="174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25270" y="2911626"/>
            <a:ext cx="2132833" cy="174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51321" y="6060553"/>
            <a:ext cx="3841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Copy all of the *.log files 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which are larger than 50 blocks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67454" y="6037653"/>
            <a:ext cx="368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Do a long listing of the files 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you just copied to the archive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9114" y="418657"/>
            <a:ext cx="1838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9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15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1" grpId="1"/>
      <p:bldP spid="12" grpId="0"/>
      <p:bldP spid="12" grpId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942887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04-4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838621"/>
            <a:ext cx="344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File System administration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02828"/>
            <a:ext cx="5512381" cy="40486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67" y="2002828"/>
            <a:ext cx="5512381" cy="40486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58923" y="3973794"/>
            <a:ext cx="3860007" cy="179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58923" y="4153256"/>
            <a:ext cx="1501369" cy="162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32291" y="2314486"/>
            <a:ext cx="1657885" cy="172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051518"/>
            <a:ext cx="5904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Overwrite all the *.log files in /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var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</a:p>
          <a:p>
            <a:pPr algn="ctr"/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Which are larger than 50 blocks with a null string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06519" y="6178510"/>
            <a:ext cx="310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Review the </a:t>
            </a:r>
            <a:r>
              <a:rPr lang="en-US" altLang="ko-KR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skulker</a:t>
            </a:r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script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2015878"/>
            <a:ext cx="5512381" cy="40486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68" y="2002828"/>
            <a:ext cx="5512380" cy="404869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92357" y="2305121"/>
            <a:ext cx="1411561" cy="181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83333" y="2762140"/>
            <a:ext cx="1411561" cy="181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83332" y="2930044"/>
            <a:ext cx="1976062" cy="176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83332" y="3530713"/>
            <a:ext cx="1523135" cy="157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83331" y="3690032"/>
            <a:ext cx="1523135" cy="157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-70170" y="5999639"/>
            <a:ext cx="6193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Amend the </a:t>
            </a:r>
            <a:r>
              <a:rPr lang="en-US" altLang="ko-KR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skulker</a:t>
            </a:r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script so that </a:t>
            </a:r>
          </a:p>
          <a:p>
            <a:pPr algn="ctr"/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files are moved to a directory called </a:t>
            </a:r>
          </a:p>
          <a:p>
            <a:pPr algn="ctr"/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/</a:t>
            </a:r>
            <a:r>
              <a:rPr lang="en-US" altLang="ko-KR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tmp</a:t>
            </a:r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/</a:t>
            </a:r>
            <a:r>
              <a:rPr lang="en-US" altLang="ko-KR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skulker</a:t>
            </a:r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, rather than removed from the system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4913" y="3576590"/>
            <a:ext cx="304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Invoke the </a:t>
            </a:r>
            <a:r>
              <a:rPr lang="en-US" altLang="ko-KR" dirty="0" err="1" smtClean="0">
                <a:solidFill>
                  <a:schemeClr val="bg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skulker</a:t>
            </a:r>
            <a:r>
              <a:rPr lang="en-US" altLang="ko-KR" dirty="0" smtClean="0">
                <a:solidFill>
                  <a:schemeClr val="bg1"/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 script</a:t>
            </a:r>
            <a:endParaRPr lang="ko-KR" altLang="en-US" dirty="0">
              <a:solidFill>
                <a:schemeClr val="bg1"/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73202" y="2305120"/>
            <a:ext cx="1457451" cy="181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371285" y="5999639"/>
            <a:ext cx="5237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Change directory to /</a:t>
            </a:r>
            <a:r>
              <a:rPr lang="en-US" altLang="ko-KR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tmp</a:t>
            </a:r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/</a:t>
            </a:r>
            <a:r>
              <a:rPr lang="en-US" altLang="ko-KR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skulker</a:t>
            </a:r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and </a:t>
            </a:r>
          </a:p>
          <a:p>
            <a:pPr algn="ctr"/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review the files which the script but would </a:t>
            </a:r>
          </a:p>
          <a:p>
            <a:pPr algn="ctr"/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have deleted by default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89114" y="418657"/>
            <a:ext cx="1838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9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2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/>
      <p:bldP spid="13" grpId="1"/>
      <p:bldP spid="14" grpId="0"/>
      <p:bldP spid="14" grpId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942887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04-4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838621"/>
            <a:ext cx="344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- File System administration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1929655"/>
            <a:ext cx="5574634" cy="40486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82" y="1929655"/>
            <a:ext cx="5574634" cy="40486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89114" y="4039957"/>
            <a:ext cx="3018276" cy="188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89114" y="4821138"/>
            <a:ext cx="3018276" cy="194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89114" y="5569528"/>
            <a:ext cx="2330213" cy="167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80482" y="5524549"/>
            <a:ext cx="387947" cy="2127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4152" y="6053716"/>
            <a:ext cx="4964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Create and mount two JFS2 file systems </a:t>
            </a:r>
          </a:p>
          <a:p>
            <a:pPr algn="ctr"/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in volume group </a:t>
            </a:r>
            <a:r>
              <a:rPr lang="en-US" altLang="ko-KR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ScaleVG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6414538" y="4227969"/>
            <a:ext cx="2893235" cy="1106312"/>
          </a:xfrm>
          <a:prstGeom prst="wedgeRectCallout">
            <a:avLst>
              <a:gd name="adj1" fmla="val -34162"/>
              <a:gd name="adj2" fmla="val 6620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# ./</a:t>
            </a:r>
            <a:r>
              <a:rPr lang="en-US" altLang="ko-KR" dirty="0" err="1" smtClean="0">
                <a:solidFill>
                  <a:srgbClr val="0070C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create_files</a:t>
            </a:r>
            <a:r>
              <a:rPr lang="en-US" altLang="ko-KR" dirty="0" smtClean="0">
                <a:solidFill>
                  <a:srgbClr val="0070C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c512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3519 512byte files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6048" y="1744578"/>
            <a:ext cx="11859904" cy="4966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59" y="1929655"/>
            <a:ext cx="6430272" cy="404869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574512" y="3294979"/>
            <a:ext cx="1491796" cy="321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98664" y="3197360"/>
            <a:ext cx="275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Remove the /test512 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file system</a:t>
            </a:r>
            <a:endParaRPr lang="ko-KR" altLang="en-US" dirty="0">
              <a:solidFill>
                <a:schemeClr val="bg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74512" y="3732772"/>
            <a:ext cx="1535134" cy="355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553843" y="4088811"/>
            <a:ext cx="422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Perform a file system consistency 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check on /test4096</a:t>
            </a:r>
            <a:endParaRPr lang="ko-KR" altLang="en-US" dirty="0">
              <a:solidFill>
                <a:schemeClr val="bg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89114" y="418657"/>
            <a:ext cx="1838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Exercise 9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66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6" grpId="0" animBg="1"/>
      <p:bldP spid="21" grpId="0" animBg="1"/>
      <p:bldP spid="23" grpId="0" animBg="1"/>
      <p:bldP spid="23" grpId="1" animBg="1"/>
      <p:bldP spid="24" grpId="0"/>
      <p:bldP spid="24" grpId="1"/>
      <p:bldP spid="25" grpId="0" animBg="1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8861" y="376956"/>
            <a:ext cx="566181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05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328861" y="351803"/>
            <a:ext cx="142405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28861" y="1420724"/>
            <a:ext cx="142405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52915" y="376956"/>
            <a:ext cx="3973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UNIX Server</a:t>
            </a:r>
            <a:r>
              <a:rPr lang="ko-KR" altLang="en-US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 </a:t>
            </a:r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application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696048"/>
              </p:ext>
            </p:extLst>
          </p:nvPr>
        </p:nvGraphicFramePr>
        <p:xfrm>
          <a:off x="1520137" y="2022944"/>
          <a:ext cx="2226747" cy="3995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Drawing" r:id="rId3" imgW="1501200" imgH="2404800" progId="FLW3Drawing">
                  <p:embed/>
                </p:oleObj>
              </mc:Choice>
              <mc:Fallback>
                <p:oleObj name="Drawing" r:id="rId3" imgW="1501200" imgH="2404800" progId="FLW3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137" y="2022944"/>
                        <a:ext cx="2226747" cy="3995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6523034" y="1181967"/>
            <a:ext cx="3753134" cy="2507979"/>
            <a:chOff x="6455391" y="2988860"/>
            <a:chExt cx="3384645" cy="2210937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6455391" y="3188915"/>
              <a:ext cx="3384645" cy="2010882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82054" y="2988860"/>
              <a:ext cx="194291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Use Replication</a:t>
              </a:r>
              <a:endParaRPr lang="ko-KR" altLang="en-US" sz="2000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632931" y="2022944"/>
            <a:ext cx="3533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등록금 납부</a:t>
            </a:r>
            <a:r>
              <a:rPr lang="en-US" altLang="ko-KR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, </a:t>
            </a:r>
            <a:r>
              <a:rPr lang="ko-KR" altLang="en-US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수강신청</a:t>
            </a:r>
            <a:r>
              <a:rPr lang="en-US" altLang="ko-KR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, </a:t>
            </a:r>
            <a:r>
              <a:rPr lang="ko-KR" altLang="en-US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성적관리</a:t>
            </a:r>
            <a:endParaRPr lang="en-US" altLang="ko-KR" dirty="0" smtClean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b="1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→ 데이터의 안정성 중요</a:t>
            </a:r>
            <a:endParaRPr lang="ko-KR" altLang="en-US" b="1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45" y="2692817"/>
            <a:ext cx="838626" cy="838626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523034" y="4116934"/>
            <a:ext cx="3753134" cy="2281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629518" y="3916879"/>
            <a:ext cx="15401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Use LPARs</a:t>
            </a:r>
            <a:endParaRPr lang="ko-KR" altLang="en-US" sz="20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2931" y="4657715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강의실 사용 여부 파악</a:t>
            </a:r>
            <a:r>
              <a:rPr lang="en-US" altLang="ko-KR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,</a:t>
            </a:r>
          </a:p>
          <a:p>
            <a:pPr algn="ctr"/>
            <a:r>
              <a:rPr lang="ko-KR" altLang="en-US" dirty="0" err="1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자습실</a:t>
            </a:r>
            <a:r>
              <a:rPr lang="en-US" altLang="ko-KR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(</a:t>
            </a:r>
            <a:r>
              <a:rPr lang="ko-KR" altLang="en-US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융합발전소</a:t>
            </a:r>
            <a:r>
              <a:rPr lang="en-US" altLang="ko-KR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) </a:t>
            </a:r>
            <a:r>
              <a:rPr lang="ko-KR" altLang="en-US" dirty="0" smtClean="0">
                <a:latin typeface="a드림고딕3" panose="02020600000000000000" pitchFamily="18" charset="-127"/>
                <a:ea typeface="a드림고딕3" panose="02020600000000000000" pitchFamily="18" charset="-127"/>
              </a:rPr>
              <a:t>예약 및 관리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098" y="5324846"/>
            <a:ext cx="1080067" cy="10800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431706" y="6106447"/>
            <a:ext cx="2403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Model : POWER 720</a:t>
            </a:r>
            <a:endParaRPr lang="ko-KR" altLang="en-US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4386652" y="3302835"/>
            <a:ext cx="1583140" cy="1014154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3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 animBg="1"/>
      <p:bldP spid="30" grpId="0" animBg="1"/>
      <p:bldP spid="26" grpId="0"/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567784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06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328861" y="351803"/>
            <a:ext cx="142405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328861" y="1420724"/>
            <a:ext cx="142405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52915" y="376956"/>
            <a:ext cx="198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Realization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938940" y="1355846"/>
            <a:ext cx="3974165" cy="2399647"/>
            <a:chOff x="6938940" y="1355846"/>
            <a:chExt cx="3974165" cy="239964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7008514" y="1585499"/>
              <a:ext cx="3835021" cy="2169994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96872" y="1355846"/>
              <a:ext cx="10583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유호경</a:t>
              </a:r>
              <a:endParaRPr lang="ko-KR" altLang="en-US" sz="2400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38940" y="2041010"/>
              <a:ext cx="397416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처음엔 영어단어 투성이라 수업 내용을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따라잡기 어려웠는데 차차 반복하면서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이해하게 되었고</a:t>
              </a:r>
              <a:r>
                <a:rPr lang="en-US" altLang="ko-KR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, </a:t>
              </a:r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팀 활동을 하면서 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 내용을 더 깊이 알 수 있게 되었다</a:t>
              </a:r>
              <a:r>
                <a:rPr lang="en-US" altLang="ko-KR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.</a:t>
              </a:r>
              <a:endParaRPr lang="ko-KR" altLang="en-US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16799" y="1355846"/>
            <a:ext cx="4308143" cy="2399647"/>
            <a:chOff x="1116799" y="1355846"/>
            <a:chExt cx="4308143" cy="2399647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356116" y="1585499"/>
              <a:ext cx="3835021" cy="2169994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36111" y="1355846"/>
              <a:ext cx="106952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latin typeface="a드림고딕6" panose="02020600000000000000" pitchFamily="18" charset="-127"/>
                  <a:ea typeface="a드림고딕6" panose="02020600000000000000" pitchFamily="18" charset="-127"/>
                </a:rPr>
                <a:t>강유은</a:t>
              </a:r>
              <a:endParaRPr lang="ko-KR" altLang="en-US" sz="2400" dirty="0"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16799" y="2041010"/>
              <a:ext cx="430814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처음 배우는 분야라 많이 힘들었는데, 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팀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프로젝트를 하며 잘 이해되지 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않았던</a:t>
              </a:r>
              <a:r>
                <a:rPr lang="en-US" altLang="ko-KR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 </a:t>
              </a:r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부분들이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정리되었다. 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새로운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경험을 </a:t>
              </a:r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하게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된 좋은 기회였다.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841525" y="4236282"/>
            <a:ext cx="4071580" cy="2378163"/>
            <a:chOff x="6841525" y="4236282"/>
            <a:chExt cx="4071580" cy="2378163"/>
          </a:xfrm>
        </p:grpSpPr>
        <p:grpSp>
          <p:nvGrpSpPr>
            <p:cNvPr id="20" name="그룹 19"/>
            <p:cNvGrpSpPr/>
            <p:nvPr/>
          </p:nvGrpSpPr>
          <p:grpSpPr>
            <a:xfrm>
              <a:off x="7008514" y="4236282"/>
              <a:ext cx="3835021" cy="2378163"/>
              <a:chOff x="7008514" y="4236282"/>
              <a:chExt cx="3835021" cy="2378163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008514" y="4444451"/>
                <a:ext cx="3835021" cy="2169994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396874" y="4236282"/>
                <a:ext cx="107273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a드림고딕6" panose="02020600000000000000" pitchFamily="18" charset="-127"/>
                    <a:ea typeface="a드림고딕6" panose="02020600000000000000" pitchFamily="18" charset="-127"/>
                  </a:rPr>
                  <a:t>차성훈</a:t>
                </a:r>
                <a:endParaRPr lang="ko-KR" altLang="en-US" sz="2400" dirty="0">
                  <a:latin typeface="a드림고딕6" panose="02020600000000000000" pitchFamily="18" charset="-127"/>
                  <a:ea typeface="a드림고딕6" panose="02020600000000000000" pitchFamily="18" charset="-127"/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6841525" y="4929283"/>
              <a:ext cx="407158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I</a:t>
              </a:r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BM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트랙을 들으면서 서버에 대한 </a:t>
              </a:r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것과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Unix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에 </a:t>
              </a:r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대한 것을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알게 되어 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흥미로웠고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앞으로 IBM</a:t>
              </a:r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트랙을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더 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신청할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수 있는 계기가 되어서 좋았다.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02991" y="4234924"/>
            <a:ext cx="4201277" cy="2379521"/>
            <a:chOff x="1202991" y="4234924"/>
            <a:chExt cx="4201277" cy="2379521"/>
          </a:xfrm>
        </p:grpSpPr>
        <p:grpSp>
          <p:nvGrpSpPr>
            <p:cNvPr id="21" name="그룹 20"/>
            <p:cNvGrpSpPr/>
            <p:nvPr/>
          </p:nvGrpSpPr>
          <p:grpSpPr>
            <a:xfrm>
              <a:off x="1353362" y="4234924"/>
              <a:ext cx="3835021" cy="2379521"/>
              <a:chOff x="1353362" y="4234924"/>
              <a:chExt cx="3835021" cy="237952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1353362" y="4444451"/>
                <a:ext cx="3835021" cy="2169994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744926" y="4234924"/>
                <a:ext cx="105189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a드림고딕6" panose="02020600000000000000" pitchFamily="18" charset="-127"/>
                    <a:ea typeface="a드림고딕6" panose="02020600000000000000" pitchFamily="18" charset="-127"/>
                  </a:rPr>
                  <a:t>윤기성</a:t>
                </a:r>
                <a:endParaRPr lang="ko-KR" altLang="en-US" sz="2400" dirty="0">
                  <a:latin typeface="a드림고딕6" panose="02020600000000000000" pitchFamily="18" charset="-127"/>
                  <a:ea typeface="a드림고딕6" panose="02020600000000000000" pitchFamily="18" charset="-127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1202991" y="4583120"/>
              <a:ext cx="4201277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학기 중에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프로그래밍에 대해서만 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배워서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네트워크나 하드웨어 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err="1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아키텍쳐의</a:t>
              </a:r>
              <a:r>
                <a:rPr lang="en-US" altLang="ko-KR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 </a:t>
              </a:r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구조에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대해서 이번 </a:t>
              </a:r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여름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집중학기를 통해서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배울 수 있었습니다. 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마지막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주에 프로젝트를 하면서 2</a:t>
              </a:r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주간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배운 내용을 다시 기억해내고 </a:t>
              </a:r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활용할</a:t>
              </a:r>
              <a:endParaRPr lang="en-US" altLang="ko-KR" dirty="0" smtClean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 </a:t>
              </a:r>
              <a:r>
                <a:rPr lang="ko-KR" altLang="en-US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수 있어서 좋았습니다.</a:t>
              </a: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896645" y="1817511"/>
            <a:ext cx="10458292" cy="458329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팀 프로젝트를 진행하며 서로 자신 있는 부분들을 설명해줌으로써 서로 몰랐던 내용들을 채워나가고 확실하게 이해하지 못해 모호했던 부분들도 이해할 수 있게 되었다</a:t>
            </a:r>
            <a:r>
              <a:rPr lang="en-US" altLang="ko-KR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. PPT </a:t>
            </a:r>
            <a:r>
              <a:rPr lang="ko-KR" altLang="en-US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개요를 짜고 교수님과의 </a:t>
            </a:r>
            <a:r>
              <a:rPr lang="en-US" altLang="ko-KR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1:1 </a:t>
            </a:r>
            <a:r>
              <a:rPr lang="ko-KR" altLang="en-US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피드백을 통해 부족한 부분을 보충하며 더 심화된 개념과 </a:t>
            </a:r>
            <a:r>
              <a:rPr lang="en-US" altLang="ko-KR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exercise</a:t>
            </a:r>
            <a:r>
              <a:rPr lang="ko-KR" altLang="en-US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를 잘 이행할 수 있었다</a:t>
            </a:r>
            <a:r>
              <a:rPr lang="en-US" altLang="ko-KR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시간이 많이 부족하여 어려움을 겼었지만</a:t>
            </a:r>
            <a:r>
              <a:rPr lang="en-US" altLang="ko-KR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팀원들의 협력으로 좋은 결과를 낼 수 있어 좋은 경험이 되었다</a:t>
            </a:r>
            <a:r>
              <a:rPr lang="en-US" altLang="ko-KR" sz="2000">
                <a:solidFill>
                  <a:schemeClr val="tx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54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44456" y="2793396"/>
            <a:ext cx="44015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Thank You</a:t>
            </a:r>
            <a:endParaRPr lang="ko-KR" altLang="en-US" sz="60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57" y="2238234"/>
            <a:ext cx="1828505" cy="1868310"/>
          </a:xfrm>
          <a:prstGeom prst="rect">
            <a:avLst/>
          </a:prstGeom>
        </p:spPr>
      </p:pic>
      <p:sp>
        <p:nvSpPr>
          <p:cNvPr id="4" name="직각 삼각형 3"/>
          <p:cNvSpPr/>
          <p:nvPr/>
        </p:nvSpPr>
        <p:spPr>
          <a:xfrm rot="5400000">
            <a:off x="2024418" y="-2024418"/>
            <a:ext cx="2047164" cy="6096000"/>
          </a:xfrm>
          <a:prstGeom prst="rtTriangle">
            <a:avLst/>
          </a:prstGeom>
          <a:solidFill>
            <a:srgbClr val="5B9BD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rot="16200000">
            <a:off x="8120416" y="2786418"/>
            <a:ext cx="2047164" cy="6096000"/>
          </a:xfrm>
          <a:prstGeom prst="rtTriangle">
            <a:avLst/>
          </a:prstGeom>
          <a:solidFill>
            <a:srgbClr val="5B9BD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497252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67999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2388357" y="969289"/>
            <a:ext cx="9013166" cy="5812030"/>
            <a:chOff x="2670228" y="1228299"/>
            <a:chExt cx="8280920" cy="5566370"/>
          </a:xfrm>
        </p:grpSpPr>
        <p:sp>
          <p:nvSpPr>
            <p:cNvPr id="67" name="직사각형 66"/>
            <p:cNvSpPr/>
            <p:nvPr/>
          </p:nvSpPr>
          <p:spPr>
            <a:xfrm>
              <a:off x="2670228" y="6419934"/>
              <a:ext cx="4968552" cy="37473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드림고딕7" panose="02020600000000000000" pitchFamily="18" charset="-127"/>
                  <a:ea typeface="a드림고딕7" panose="02020600000000000000" pitchFamily="18" charset="-127"/>
                </a:rPr>
                <a:t>Virtual Ethernet </a:t>
              </a:r>
              <a:endParaRPr lang="ko-KR" altLang="en-US" dirty="0">
                <a:latin typeface="a드림고딕7" panose="02020600000000000000" pitchFamily="18" charset="-127"/>
                <a:ea typeface="a드림고딕7" panose="02020600000000000000" pitchFamily="18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670228" y="1228299"/>
              <a:ext cx="8280920" cy="5402424"/>
              <a:chOff x="2670228" y="376956"/>
              <a:chExt cx="8280920" cy="622869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670228" y="376956"/>
                <a:ext cx="4968552" cy="20882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670228" y="376956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6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Part#0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Virtual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I/O Server</a:t>
                </a: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6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3390308" y="376956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Part#1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Linux</a:t>
                </a:r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110388" y="376956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Part#2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V7</a:t>
                </a:r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830468" y="376956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Part#3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I5 /OS</a:t>
                </a: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550548" y="376956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Part#4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V5</a:t>
                </a: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270628" y="376956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Part#5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V6</a:t>
                </a: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990708" y="376956"/>
                <a:ext cx="648072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670228" y="2033140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V7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390308" y="2033140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Linux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  <a:endParaRPr lang="ko-KR" altLang="en-US" sz="105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4110388" y="2033140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V7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830468" y="2033140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I5 /OS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550548" y="2033140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V5</a:t>
                </a:r>
              </a:p>
              <a:p>
                <a:pPr algn="ctr"/>
                <a:r>
                  <a:rPr lang="en-US" altLang="ko-KR" sz="100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  <a:endParaRPr lang="ko-KR" altLang="en-US" sz="10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270628" y="2033140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V6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990708" y="1817116"/>
                <a:ext cx="216024" cy="64807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os</a:t>
                </a:r>
                <a:endParaRPr lang="ko-KR" altLang="en-US" sz="16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206732" y="1817116"/>
                <a:ext cx="216024" cy="64807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os</a:t>
                </a:r>
                <a:endParaRPr lang="ko-KR" altLang="en-US" sz="16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422756" y="1817116"/>
                <a:ext cx="216024" cy="64807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os</a:t>
                </a:r>
                <a:endParaRPr lang="ko-KR" altLang="en-US" sz="16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670228" y="1493080"/>
                <a:ext cx="720080" cy="32403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Network</a:t>
                </a:r>
              </a:p>
              <a:p>
                <a:pPr algn="ctr"/>
                <a:r>
                  <a:rPr lang="en-US" altLang="ko-KR" sz="1000" dirty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D</a:t>
                </a:r>
                <a:r>
                  <a:rPr lang="en-US" altLang="ko-KR" sz="100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isk</a:t>
                </a:r>
                <a:endParaRPr lang="ko-KR" altLang="en-US" sz="10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3390308" y="1205048"/>
                <a:ext cx="720080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Client16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110388" y="1205048"/>
                <a:ext cx="720080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Client17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4830468" y="1205048"/>
                <a:ext cx="720080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Client18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5550548" y="1205048"/>
                <a:ext cx="720080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Clinet19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270628" y="1205048"/>
                <a:ext cx="720080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Client20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990708" y="520972"/>
                <a:ext cx="864096" cy="32403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Part#6~8</a:t>
                </a:r>
                <a:endParaRPr lang="ko-KR" altLang="en-US" sz="11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90708" y="1043030"/>
                <a:ext cx="648072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V7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Linux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670228" y="4265388"/>
                <a:ext cx="4968552" cy="20882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670228" y="4265388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6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Part#0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Virtual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I/O Server</a:t>
                </a: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6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3390308" y="4265388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Part#1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Linux</a:t>
                </a:r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4110388" y="4265388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Part#2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V7</a:t>
                </a:r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830468" y="4265388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Part#3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I5 /OS</a:t>
                </a: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5550548" y="4265388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Part#4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V5</a:t>
                </a: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270628" y="4265388"/>
                <a:ext cx="720080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Part#5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V6</a:t>
                </a: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  <a:p>
                <a:pPr algn="ctr"/>
                <a:endParaRPr lang="en-US" altLang="ko-KR" sz="1100" dirty="0" smtClean="0">
                  <a:solidFill>
                    <a:schemeClr val="tx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6990708" y="4265388"/>
                <a:ext cx="648072" cy="1656184"/>
              </a:xfrm>
              <a:prstGeom prst="rect">
                <a:avLst/>
              </a:prstGeom>
              <a:solidFill>
                <a:srgbClr val="AFABAB">
                  <a:alpha val="8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670228" y="5921572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V7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3390308" y="5921572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Linux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  <a:endParaRPr lang="ko-KR" altLang="en-US" sz="1050" dirty="0" smtClean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110388" y="5921572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V7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830468" y="5921572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I5 /OS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550548" y="5921572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V5</a:t>
                </a:r>
              </a:p>
              <a:p>
                <a:pPr algn="ctr"/>
                <a:r>
                  <a:rPr lang="en-US" altLang="ko-KR" sz="100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  <a:endParaRPr lang="ko-KR" altLang="en-US" sz="10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270628" y="5921572"/>
                <a:ext cx="720080" cy="43204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V6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KERNER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990708" y="5705548"/>
                <a:ext cx="216024" cy="64807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os</a:t>
                </a:r>
                <a:endParaRPr lang="ko-KR" altLang="en-US" sz="16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206732" y="5705548"/>
                <a:ext cx="216024" cy="64807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os</a:t>
                </a:r>
                <a:endParaRPr lang="ko-KR" altLang="en-US" sz="16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7422756" y="5705548"/>
                <a:ext cx="216024" cy="64807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os</a:t>
                </a:r>
                <a:endParaRPr lang="ko-KR" altLang="en-US" sz="16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670228" y="5381512"/>
                <a:ext cx="720080" cy="32403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Network</a:t>
                </a:r>
              </a:p>
              <a:p>
                <a:pPr algn="ctr"/>
                <a:r>
                  <a:rPr lang="en-US" altLang="ko-KR" sz="1000" dirty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D</a:t>
                </a:r>
                <a:r>
                  <a:rPr lang="en-US" altLang="ko-KR" sz="100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isk</a:t>
                </a:r>
                <a:endParaRPr lang="ko-KR" altLang="en-US" sz="10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390308" y="5093480"/>
                <a:ext cx="720080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Client16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110388" y="5093480"/>
                <a:ext cx="720080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Client17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4830468" y="5093480"/>
                <a:ext cx="720080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Client18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5550548" y="5093480"/>
                <a:ext cx="720080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Clinet19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0628" y="5093480"/>
                <a:ext cx="720080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Client20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6990708" y="4409404"/>
                <a:ext cx="864096" cy="32403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Part#6~8</a:t>
                </a:r>
                <a:endParaRPr lang="ko-KR" altLang="en-US" sz="110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990708" y="4931462"/>
                <a:ext cx="648072" cy="3240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AIX V7</a:t>
                </a:r>
              </a:p>
              <a:p>
                <a:pPr algn="ctr"/>
                <a:r>
                  <a:rPr lang="en-US" altLang="ko-KR" sz="1050" dirty="0" smtClean="0"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Linux</a:t>
                </a:r>
                <a:endParaRPr lang="ko-KR" altLang="en-US" sz="1050" dirty="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2670228" y="3041252"/>
                <a:ext cx="4968552" cy="1080120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Storage</a:t>
                </a:r>
                <a:endParaRPr lang="ko-KR" altLang="en-US" dirty="0"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  <p:cxnSp>
            <p:nvCxnSpPr>
              <p:cNvPr id="62" name="꺾인 연결선 61"/>
              <p:cNvCxnSpPr/>
              <p:nvPr/>
            </p:nvCxnSpPr>
            <p:spPr>
              <a:xfrm>
                <a:off x="7638780" y="1205048"/>
                <a:ext cx="12700" cy="2160240"/>
              </a:xfrm>
              <a:prstGeom prst="bentConnector3">
                <a:avLst>
                  <a:gd name="adj1" fmla="val 7971425"/>
                </a:avLst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꺾인 연결선 62"/>
              <p:cNvCxnSpPr/>
              <p:nvPr/>
            </p:nvCxnSpPr>
            <p:spPr>
              <a:xfrm>
                <a:off x="7638780" y="3761332"/>
                <a:ext cx="12700" cy="2160240"/>
              </a:xfrm>
              <a:prstGeom prst="bentConnector3">
                <a:avLst>
                  <a:gd name="adj1" fmla="val 7971425"/>
                </a:avLst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7640400" y="3833340"/>
                <a:ext cx="1023165" cy="276999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a드림고딕6" panose="02020600000000000000" pitchFamily="18" charset="-127"/>
                    <a:ea typeface="a드림고딕6" panose="02020600000000000000" pitchFamily="18" charset="-127"/>
                  </a:rPr>
                  <a:t>Replication</a:t>
                </a:r>
                <a:endParaRPr lang="ko-KR" altLang="en-US" sz="1200" dirty="0">
                  <a:latin typeface="a드림고딕6" panose="02020600000000000000" pitchFamily="18" charset="-127"/>
                  <a:ea typeface="a드림고딕6" panose="02020600000000000000" pitchFamily="18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9078940" y="1601092"/>
                <a:ext cx="1872208" cy="136815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HMC</a:t>
                </a:r>
                <a:endParaRPr lang="ko-KR" altLang="en-US" dirty="0"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  <p:cxnSp>
            <p:nvCxnSpPr>
              <p:cNvPr id="66" name="직선 화살표 연결선 65"/>
              <p:cNvCxnSpPr/>
              <p:nvPr/>
            </p:nvCxnSpPr>
            <p:spPr>
              <a:xfrm>
                <a:off x="8646892" y="2285168"/>
                <a:ext cx="432048" cy="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/>
              <p:cNvSpPr/>
              <p:nvPr/>
            </p:nvSpPr>
            <p:spPr>
              <a:xfrm>
                <a:off x="2670228" y="2465188"/>
                <a:ext cx="4968552" cy="4320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Virtual Ethernet </a:t>
                </a:r>
                <a:endParaRPr lang="ko-KR" altLang="en-US" dirty="0"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886252" y="2393180"/>
                <a:ext cx="360040" cy="21602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2790203" y="2489323"/>
                <a:ext cx="552138" cy="234846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886252" y="6281612"/>
                <a:ext cx="360040" cy="21602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833840" y="6370802"/>
                <a:ext cx="552138" cy="234846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1789114" y="418657"/>
            <a:ext cx="2216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Architecture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510687"/>
              </p:ext>
            </p:extLst>
          </p:nvPr>
        </p:nvGraphicFramePr>
        <p:xfrm>
          <a:off x="5369446" y="2066131"/>
          <a:ext cx="1652587" cy="272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Drawing" r:id="rId3" imgW="1501200" imgH="2404800" progId="FLW3Drawing">
                  <p:embed/>
                </p:oleObj>
              </mc:Choice>
              <mc:Fallback>
                <p:oleObj name="Drawing" r:id="rId3" imgW="1501200" imgH="2404800" progId="FLW3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9446" y="2066131"/>
                        <a:ext cx="1652587" cy="272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28861" y="376956"/>
            <a:ext cx="84830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67999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9114" y="418657"/>
            <a:ext cx="1975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Replication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7442" y="5208126"/>
            <a:ext cx="7976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T</a:t>
            </a:r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echnology </a:t>
            </a:r>
            <a:r>
              <a:rPr lang="en-US" altLang="ko-KR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that can copy and manage about </a:t>
            </a:r>
            <a:r>
              <a:rPr lang="en-US" altLang="ko-KR" dirty="0">
                <a:solidFill>
                  <a:srgbClr val="0070C0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physically </a:t>
            </a:r>
            <a:r>
              <a:rPr lang="en-US" altLang="ko-KR" dirty="0" err="1">
                <a:solidFill>
                  <a:srgbClr val="0070C0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seperated</a:t>
            </a:r>
            <a:r>
              <a:rPr lang="en-US" altLang="ko-KR" dirty="0">
                <a:solidFill>
                  <a:srgbClr val="0070C0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 </a:t>
            </a:r>
            <a:r>
              <a:rPr lang="en-US" altLang="ko-KR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some of database to remote database.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0" name="순서도: 자기 디스크 9"/>
          <p:cNvSpPr/>
          <p:nvPr/>
        </p:nvSpPr>
        <p:spPr>
          <a:xfrm>
            <a:off x="3007436" y="2761829"/>
            <a:ext cx="1357314" cy="1364776"/>
          </a:xfrm>
          <a:prstGeom prst="flowChartMagneticDisk">
            <a:avLst/>
          </a:prstGeom>
          <a:solidFill>
            <a:srgbClr val="FF0000">
              <a:alpha val="60000"/>
            </a:srgb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자기 디스크 10"/>
          <p:cNvSpPr/>
          <p:nvPr/>
        </p:nvSpPr>
        <p:spPr>
          <a:xfrm>
            <a:off x="8026730" y="2761829"/>
            <a:ext cx="1357314" cy="1364776"/>
          </a:xfrm>
          <a:prstGeom prst="flowChartMagneticDisk">
            <a:avLst/>
          </a:prstGeom>
          <a:solidFill>
            <a:srgbClr val="0070C0">
              <a:alpha val="60000"/>
            </a:srgb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26149" y="2092390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Primary</a:t>
            </a:r>
          </a:p>
          <a:p>
            <a:pPr algn="ctr"/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Server</a:t>
            </a:r>
            <a:endParaRPr lang="ko-KR" altLang="en-US" sz="16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4708" y="2092389"/>
            <a:ext cx="927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Backup</a:t>
            </a:r>
          </a:p>
          <a:p>
            <a:pPr algn="ctr"/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Server</a:t>
            </a:r>
            <a:endParaRPr lang="ko-KR" altLang="en-US" sz="16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42125" y="3027960"/>
            <a:ext cx="2511189" cy="83251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Replication</a:t>
            </a:r>
            <a:endParaRPr lang="ko-KR" altLang="en-US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18" name="직선 화살표 연결선 17"/>
          <p:cNvCxnSpPr>
            <a:stCxn id="16" idx="1"/>
            <a:endCxn id="10" idx="4"/>
          </p:cNvCxnSpPr>
          <p:nvPr/>
        </p:nvCxnSpPr>
        <p:spPr>
          <a:xfrm flipH="1">
            <a:off x="4364750" y="3444217"/>
            <a:ext cx="57737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3"/>
            <a:endCxn id="11" idx="2"/>
          </p:cNvCxnSpPr>
          <p:nvPr/>
        </p:nvCxnSpPr>
        <p:spPr>
          <a:xfrm>
            <a:off x="7453314" y="3444217"/>
            <a:ext cx="57341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4830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67999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418657"/>
            <a:ext cx="1975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Replication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graphicFrame>
        <p:nvGraphicFramePr>
          <p:cNvPr id="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800081"/>
              </p:ext>
            </p:extLst>
          </p:nvPr>
        </p:nvGraphicFramePr>
        <p:xfrm>
          <a:off x="6903126" y="3465851"/>
          <a:ext cx="1507054" cy="2443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Drawing" r:id="rId3" imgW="1501200" imgH="2404800" progId="FLW3Drawing">
                  <p:embed/>
                </p:oleObj>
              </mc:Choice>
              <mc:Fallback>
                <p:oleObj name="Drawing" r:id="rId3" imgW="1501200" imgH="2404800" progId="FLW3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3126" y="3465851"/>
                        <a:ext cx="1507054" cy="24432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순서도: 자기 디스크 8"/>
          <p:cNvSpPr/>
          <p:nvPr/>
        </p:nvSpPr>
        <p:spPr>
          <a:xfrm>
            <a:off x="4840080" y="4089443"/>
            <a:ext cx="1237784" cy="1223323"/>
          </a:xfrm>
          <a:prstGeom prst="flowChartMagneticDisk">
            <a:avLst/>
          </a:prstGeom>
          <a:solidFill>
            <a:srgbClr val="FF0000">
              <a:alpha val="60000"/>
            </a:srgb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자기 디스크 9"/>
          <p:cNvSpPr/>
          <p:nvPr/>
        </p:nvSpPr>
        <p:spPr>
          <a:xfrm>
            <a:off x="9235442" y="4073775"/>
            <a:ext cx="1237784" cy="1223323"/>
          </a:xfrm>
          <a:prstGeom prst="flowChartMagneticDisk">
            <a:avLst/>
          </a:prstGeom>
          <a:solidFill>
            <a:srgbClr val="0070C0">
              <a:alpha val="60000"/>
            </a:srgb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39433" y="5357322"/>
            <a:ext cx="1155611" cy="52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Production</a:t>
            </a:r>
          </a:p>
          <a:p>
            <a:pPr algn="ctr"/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Node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23955" y="5357321"/>
            <a:ext cx="927331" cy="52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Standby</a:t>
            </a:r>
          </a:p>
          <a:p>
            <a:pPr algn="ctr"/>
            <a:r>
              <a:rPr lang="en-US" altLang="ko-KR" sz="16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Node</a:t>
            </a:r>
            <a:endParaRPr lang="ko-KR" altLang="en-US" sz="16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32171" y="4322469"/>
            <a:ext cx="1956316" cy="1149923"/>
          </a:xfrm>
          <a:prstGeom prst="roundRect">
            <a:avLst/>
          </a:prstGeom>
          <a:solidFill>
            <a:srgbClr val="00B050">
              <a:alpha val="69804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054955" y="5578026"/>
            <a:ext cx="767932" cy="331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Client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584822" y="2196512"/>
            <a:ext cx="1817397" cy="1055116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WAN</a:t>
            </a:r>
            <a:endParaRPr lang="ko-KR" altLang="en-US" sz="32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20" name="직선 연결선 19"/>
          <p:cNvCxnSpPr>
            <a:stCxn id="16" idx="0"/>
          </p:cNvCxnSpPr>
          <p:nvPr/>
        </p:nvCxnSpPr>
        <p:spPr>
          <a:xfrm flipV="1">
            <a:off x="2410329" y="3245566"/>
            <a:ext cx="978157" cy="107690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402219" y="2607614"/>
            <a:ext cx="635761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0" idx="1"/>
          </p:cNvCxnSpPr>
          <p:nvPr/>
        </p:nvCxnSpPr>
        <p:spPr>
          <a:xfrm flipV="1">
            <a:off x="9854334" y="2616758"/>
            <a:ext cx="0" cy="145701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9" idx="1"/>
          </p:cNvCxnSpPr>
          <p:nvPr/>
        </p:nvCxnSpPr>
        <p:spPr>
          <a:xfrm flipV="1">
            <a:off x="5458971" y="2607616"/>
            <a:ext cx="11949" cy="148182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063085" y="4637284"/>
            <a:ext cx="84004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63085" y="4833610"/>
            <a:ext cx="84004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295400" y="4637284"/>
            <a:ext cx="94004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363331" y="4833610"/>
            <a:ext cx="872111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자유형 53"/>
          <p:cNvSpPr/>
          <p:nvPr/>
        </p:nvSpPr>
        <p:spPr>
          <a:xfrm>
            <a:off x="5567611" y="2019206"/>
            <a:ext cx="4047197" cy="1428361"/>
          </a:xfrm>
          <a:custGeom>
            <a:avLst/>
            <a:gdLst>
              <a:gd name="connsiteX0" fmla="*/ 152629 w 4492545"/>
              <a:gd name="connsiteY0" fmla="*/ 1590111 h 1603759"/>
              <a:gd name="connsiteX1" fmla="*/ 466527 w 4492545"/>
              <a:gd name="connsiteY1" fmla="*/ 184392 h 1603759"/>
              <a:gd name="connsiteX2" fmla="*/ 4055888 w 4492545"/>
              <a:gd name="connsiteY2" fmla="*/ 170744 h 1603759"/>
              <a:gd name="connsiteX3" fmla="*/ 4465321 w 4492545"/>
              <a:gd name="connsiteY3" fmla="*/ 1603759 h 160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2545" h="1603759">
                <a:moveTo>
                  <a:pt x="152629" y="1590111"/>
                </a:moveTo>
                <a:cubicBezTo>
                  <a:pt x="-15694" y="1005532"/>
                  <a:pt x="-184016" y="420953"/>
                  <a:pt x="466527" y="184392"/>
                </a:cubicBezTo>
                <a:cubicBezTo>
                  <a:pt x="1117070" y="-52169"/>
                  <a:pt x="3389422" y="-65817"/>
                  <a:pt x="4055888" y="170744"/>
                </a:cubicBezTo>
                <a:cubicBezTo>
                  <a:pt x="4722354" y="407305"/>
                  <a:pt x="4413005" y="1408141"/>
                  <a:pt x="4465321" y="160375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491259" y="1610436"/>
            <a:ext cx="2202111" cy="35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Workload </a:t>
            </a:r>
            <a:r>
              <a:rPr lang="en-US" altLang="ko-KR" sz="2000" dirty="0" err="1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Fallover</a:t>
            </a:r>
            <a:endParaRPr lang="ko-KR" altLang="en-US" sz="20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57" name="곱셈 기호 56"/>
          <p:cNvSpPr/>
          <p:nvPr/>
        </p:nvSpPr>
        <p:spPr>
          <a:xfrm>
            <a:off x="4905400" y="4241468"/>
            <a:ext cx="1131039" cy="1093576"/>
          </a:xfrm>
          <a:prstGeom prst="mathMultiply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73" y="4387286"/>
            <a:ext cx="934780" cy="10160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15" y="4395429"/>
            <a:ext cx="1007929" cy="1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4830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67999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9114" y="418657"/>
            <a:ext cx="1975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Replication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7981" y="8803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- Purpose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491499" y="2101754"/>
            <a:ext cx="7293946" cy="3730789"/>
            <a:chOff x="2123010" y="2101754"/>
            <a:chExt cx="7592402" cy="3730789"/>
          </a:xfrm>
        </p:grpSpPr>
        <p:pic>
          <p:nvPicPr>
            <p:cNvPr id="11" name="Picture 2" descr="C:\Users\Sung Hun\Desktop\손실액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010" y="2101754"/>
              <a:ext cx="7592402" cy="373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793790" y="5513696"/>
              <a:ext cx="604419" cy="3188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80118" y="5837492"/>
            <a:ext cx="5056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It make sure of high availability</a:t>
            </a:r>
            <a:endParaRPr lang="ko-KR" altLang="en-US" sz="24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pic>
        <p:nvPicPr>
          <p:cNvPr id="19" name="Picture 2" descr="C:\Users\Sung Hun\Desktop\09_04_backupserv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80" y="1971356"/>
            <a:ext cx="8938639" cy="37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760229" y="5832543"/>
            <a:ext cx="102469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 It can minimize damage when disruption occur in server system </a:t>
            </a:r>
            <a:endParaRPr lang="ko-KR" altLang="en-US" sz="24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pic>
        <p:nvPicPr>
          <p:cNvPr id="21" name="Picture 2" descr="C:\Users\Sung Hun\Desktop\09_03_roadbalanc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80" y="1951229"/>
            <a:ext cx="8938639" cy="3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046839" y="5813573"/>
            <a:ext cx="8183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It </a:t>
            </a:r>
            <a:r>
              <a:rPr lang="en-US" altLang="ko-KR" sz="24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can improve server's performance by scattering </a:t>
            </a:r>
            <a:endParaRPr lang="en-US" altLang="ko-KR" sz="2400" dirty="0" smtClean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data </a:t>
            </a:r>
            <a:r>
              <a:rPr lang="en-US" altLang="ko-KR" sz="24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usage to other server.</a:t>
            </a:r>
            <a:endParaRPr lang="ko-KR" altLang="en-US" sz="24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0" grpId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8861" y="376956"/>
            <a:ext cx="84830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01-2</a:t>
            </a:r>
            <a:endParaRPr lang="ko-KR" altLang="en-US" sz="2400" dirty="0">
              <a:solidFill>
                <a:srgbClr val="0070C0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10800000">
            <a:off x="467999" y="1420724"/>
            <a:ext cx="132111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89114" y="418657"/>
            <a:ext cx="1975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블랙B" panose="02020600000000000000" pitchFamily="18" charset="-127"/>
                <a:ea typeface="a블랙B" panose="02020600000000000000" pitchFamily="18" charset="-127"/>
              </a:rPr>
              <a:t>Replication</a:t>
            </a:r>
            <a:endParaRPr lang="ko-KR" altLang="en-US" sz="2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981" y="880322"/>
            <a:ext cx="141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- Features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37981" y="2224585"/>
            <a:ext cx="3411940" cy="996286"/>
          </a:xfrm>
          <a:prstGeom prst="roundRect">
            <a:avLst/>
          </a:prstGeom>
          <a:solidFill>
            <a:srgbClr val="5B9BD5">
              <a:alpha val="50196"/>
            </a:srgbClr>
          </a:solidFill>
          <a:ln>
            <a:noFill/>
          </a:ln>
          <a:effectLst>
            <a:reflection blurRad="6350" stA="52000" endA="300" endPos="2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High Availability</a:t>
            </a:r>
            <a:endParaRPr lang="ko-KR" altLang="en-US" sz="2000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854709" y="2224585"/>
            <a:ext cx="3411940" cy="996286"/>
          </a:xfrm>
          <a:prstGeom prst="roundRect">
            <a:avLst/>
          </a:prstGeom>
          <a:solidFill>
            <a:srgbClr val="5B9BD5">
              <a:alpha val="50196"/>
            </a:srgbClr>
          </a:solidFill>
          <a:ln>
            <a:noFill/>
          </a:ln>
          <a:effectLst>
            <a:reflection blurRad="6350" stA="52000" endA="300" endPos="2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Database Consistency</a:t>
            </a:r>
            <a:endParaRPr lang="ko-KR" altLang="en-US" sz="2000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37981" y="4565134"/>
            <a:ext cx="3411940" cy="996286"/>
          </a:xfrm>
          <a:prstGeom prst="roundRect">
            <a:avLst/>
          </a:prstGeom>
          <a:solidFill>
            <a:srgbClr val="5B9BD5">
              <a:alpha val="50196"/>
            </a:srgbClr>
          </a:solidFill>
          <a:ln>
            <a:noFill/>
          </a:ln>
          <a:effectLst>
            <a:reflection blurRad="6350" stA="52000" endA="300" endPos="2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High Performance</a:t>
            </a:r>
            <a:endParaRPr lang="ko-KR" altLang="en-US" sz="2000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54709" y="4565134"/>
            <a:ext cx="3411940" cy="996286"/>
          </a:xfrm>
          <a:prstGeom prst="roundRect">
            <a:avLst/>
          </a:prstGeom>
          <a:solidFill>
            <a:srgbClr val="5B9BD5">
              <a:alpha val="50196"/>
            </a:srgbClr>
          </a:solidFill>
          <a:ln>
            <a:noFill/>
          </a:ln>
          <a:effectLst>
            <a:reflection blurRad="6350" stA="52000" endA="300" endPos="2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Load Balancing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&amp; Scalability</a:t>
            </a:r>
            <a:endParaRPr lang="ko-KR" altLang="en-US" sz="2000" dirty="0">
              <a:solidFill>
                <a:schemeClr val="tx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2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2397</Words>
  <Application>Microsoft Office PowerPoint</Application>
  <PresentationFormat>와이드스크린</PresentationFormat>
  <Paragraphs>835</Paragraphs>
  <Slides>45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9" baseType="lpstr">
      <vt:lpstr>a드림고딕1</vt:lpstr>
      <vt:lpstr>맑은 고딕</vt:lpstr>
      <vt:lpstr>a블랙B</vt:lpstr>
      <vt:lpstr>a드림고딕7</vt:lpstr>
      <vt:lpstr>a드림고딕2</vt:lpstr>
      <vt:lpstr>Times New Roman</vt:lpstr>
      <vt:lpstr>a드림고딕6</vt:lpstr>
      <vt:lpstr>a드림고딕5</vt:lpstr>
      <vt:lpstr>굴림</vt:lpstr>
      <vt:lpstr>Arial</vt:lpstr>
      <vt:lpstr>a드림고딕3</vt:lpstr>
      <vt:lpstr>a드림고딕4</vt:lpstr>
      <vt:lpstr>Office 테마</vt:lpstr>
      <vt:lpstr>Drawing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유호경</dc:creator>
  <cp:lastModifiedBy>유호경</cp:lastModifiedBy>
  <cp:revision>221</cp:revision>
  <dcterms:created xsi:type="dcterms:W3CDTF">2015-07-13T01:27:33Z</dcterms:created>
  <dcterms:modified xsi:type="dcterms:W3CDTF">2015-07-16T14:53:48Z</dcterms:modified>
</cp:coreProperties>
</file>